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48" r:id="rId2"/>
  </p:sldMasterIdLst>
  <p:notesMasterIdLst>
    <p:notesMasterId r:id="rId43"/>
  </p:notesMasterIdLst>
  <p:handoutMasterIdLst>
    <p:handoutMasterId r:id="rId44"/>
  </p:handoutMasterIdLst>
  <p:sldIdLst>
    <p:sldId id="312" r:id="rId3"/>
    <p:sldId id="284" r:id="rId4"/>
    <p:sldId id="286" r:id="rId5"/>
    <p:sldId id="285" r:id="rId6"/>
    <p:sldId id="261" r:id="rId7"/>
    <p:sldId id="266" r:id="rId8"/>
    <p:sldId id="281" r:id="rId9"/>
    <p:sldId id="295" r:id="rId10"/>
    <p:sldId id="283" r:id="rId11"/>
    <p:sldId id="262" r:id="rId12"/>
    <p:sldId id="263" r:id="rId13"/>
    <p:sldId id="279" r:id="rId14"/>
    <p:sldId id="264" r:id="rId15"/>
    <p:sldId id="265" r:id="rId16"/>
    <p:sldId id="282" r:id="rId17"/>
    <p:sldId id="268" r:id="rId18"/>
    <p:sldId id="270" r:id="rId19"/>
    <p:sldId id="271" r:id="rId20"/>
    <p:sldId id="276" r:id="rId21"/>
    <p:sldId id="273" r:id="rId22"/>
    <p:sldId id="269" r:id="rId23"/>
    <p:sldId id="274" r:id="rId24"/>
    <p:sldId id="275" r:id="rId25"/>
    <p:sldId id="309" r:id="rId26"/>
    <p:sldId id="310" r:id="rId27"/>
    <p:sldId id="300" r:id="rId28"/>
    <p:sldId id="301" r:id="rId29"/>
    <p:sldId id="303" r:id="rId30"/>
    <p:sldId id="304" r:id="rId31"/>
    <p:sldId id="306" r:id="rId32"/>
    <p:sldId id="307" r:id="rId33"/>
    <p:sldId id="311" r:id="rId34"/>
    <p:sldId id="302" r:id="rId35"/>
    <p:sldId id="308" r:id="rId36"/>
    <p:sldId id="314" r:id="rId37"/>
    <p:sldId id="277" r:id="rId38"/>
    <p:sldId id="297" r:id="rId39"/>
    <p:sldId id="296" r:id="rId40"/>
    <p:sldId id="267" r:id="rId41"/>
    <p:sldId id="313" r:id="rId42"/>
  </p:sldIdLst>
  <p:sldSz cx="12192000" cy="6858000"/>
  <p:notesSz cx="6735763" cy="986631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F37"/>
    <a:srgbClr val="FAC95A"/>
    <a:srgbClr val="F18628"/>
    <a:srgbClr val="344529"/>
    <a:srgbClr val="F8D22F"/>
    <a:srgbClr val="2B3922"/>
    <a:srgbClr val="2E3722"/>
    <a:srgbClr val="FCF7F1"/>
    <a:srgbClr val="B8D233"/>
    <a:srgbClr val="5C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48"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ata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gov.uk/government/publications/space-related-educational-resources/uksa-careers-leaflet" TargetMode="External"/><Relationship Id="rId7" Type="http://schemas.openxmlformats.org/officeDocument/2006/relationships/image" Target="../media/image70.svg"/><Relationship Id="rId2" Type="http://schemas.openxmlformats.org/officeDocument/2006/relationships/hyperlink" Target="https://www.ukspace.org/careers/" TargetMode="External"/><Relationship Id="rId1" Type="http://schemas.openxmlformats.org/officeDocument/2006/relationships/hyperlink" Target="https://spacecareers.uk/home" TargetMode="External"/><Relationship Id="rId6" Type="http://schemas.openxmlformats.org/officeDocument/2006/relationships/image" Target="../media/image69.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72.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66.sv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svg"/><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64.sv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s>
</file>

<file path=ppt/diagrams/_rels/data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40.svg"/></Relationships>
</file>

<file path=ppt/diagrams/_rels/data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83.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hyperlink" Target="https://spacecareers.uk/home" TargetMode="External"/><Relationship Id="rId7" Type="http://schemas.openxmlformats.org/officeDocument/2006/relationships/image" Target="../media/image71.pn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hyperlink" Target="https://www.ukspace.org/careers/" TargetMode="External"/><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hyperlink" Target="https://www.gov.uk/government/publications/space-related-educational-resources/uksa-careers-leaflet"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66.sv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svg"/><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64.sv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40.svg"/></Relationships>
</file>

<file path=ppt/diagrams/_rels/drawing9.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1.png"/><Relationship Id="rId7" Type="http://schemas.openxmlformats.org/officeDocument/2006/relationships/image" Target="../media/image83.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custT="1"/>
      <dgm:spPr/>
      <dgm:t>
        <a:bodyPr rtlCol="0"/>
        <a:lstStyle/>
        <a:p>
          <a:pPr>
            <a:lnSpc>
              <a:spcPct val="100000"/>
            </a:lnSpc>
            <a:defRPr cap="all"/>
          </a:pPr>
          <a:r>
            <a:rPr lang="en-GB" sz="1800" b="1" dirty="0">
              <a:latin typeface="Gadugi" panose="020B0502040204020203" pitchFamily="34" charset="0"/>
              <a:ea typeface="Gadugi" panose="020B0502040204020203" pitchFamily="34" charset="0"/>
            </a:rPr>
            <a:t>Physics</a:t>
          </a:r>
          <a:endParaRPr lang="en-gb" sz="1800" b="1" dirty="0">
            <a:latin typeface="Gadugi" panose="020B0502040204020203" pitchFamily="34" charset="0"/>
            <a:ea typeface="Gadugi" panose="020B0502040204020203" pitchFamily="34" charset="0"/>
          </a:endParaRPr>
        </a:p>
      </dgm:t>
    </dgm:pt>
    <dgm:pt modelId="{CAD7EF86-FB23-41F6-BF42-040B36DEFDB1}" type="parTrans" cxnId="{C7AD8469-3C68-4AF9-AB82-79B0043AA120}">
      <dgm:prSet/>
      <dgm:spPr/>
      <dgm:t>
        <a:bodyPr rtlCol="0"/>
        <a:lstStyle/>
        <a:p>
          <a:pPr rtl="0"/>
          <a:endParaRPr lang="en-US" sz="1600"/>
        </a:p>
      </dgm:t>
    </dgm:pt>
    <dgm:pt modelId="{5B62599A-5C9B-48E7-896E-EA782AC60C8B}" type="sibTrans" cxnId="{C7AD8469-3C68-4AF9-AB82-79B0043AA120}">
      <dgm:prSet/>
      <dgm:spPr/>
      <dgm:t>
        <a:bodyPr rtlCol="0"/>
        <a:lstStyle/>
        <a:p>
          <a:pPr rtl="0"/>
          <a:endParaRPr lang="en-US" sz="1600"/>
        </a:p>
      </dgm:t>
    </dgm:pt>
    <dgm:pt modelId="{49225C73-1633-42F1-AB3B-7CB183E5F8B8}">
      <dgm:prSet custT="1"/>
      <dgm:spPr/>
      <dgm:t>
        <a:bodyPr rtlCol="0"/>
        <a:lstStyle/>
        <a:p>
          <a:pPr>
            <a:lnSpc>
              <a:spcPct val="100000"/>
            </a:lnSpc>
            <a:defRPr cap="all"/>
          </a:pPr>
          <a:r>
            <a:rPr lang="en-gb" sz="1800" b="1" dirty="0">
              <a:latin typeface="Gadugi" panose="020B0502040204020203" pitchFamily="34" charset="0"/>
              <a:ea typeface="Gadugi" panose="020B0502040204020203" pitchFamily="34" charset="0"/>
            </a:rPr>
            <a:t>Chemistry</a:t>
          </a:r>
        </a:p>
      </dgm:t>
    </dgm:pt>
    <dgm:pt modelId="{1A0E2090-1D4F-438A-8766-B6030CE01ADD}" type="parTrans" cxnId="{A9154303-8225-4248-91DC-1B0156A35F07}">
      <dgm:prSet/>
      <dgm:spPr/>
      <dgm:t>
        <a:bodyPr rtlCol="0"/>
        <a:lstStyle/>
        <a:p>
          <a:pPr rtl="0"/>
          <a:endParaRPr lang="en-US" sz="1600"/>
        </a:p>
      </dgm:t>
    </dgm:pt>
    <dgm:pt modelId="{9646853A-8964-4519-A5B1-0B7D18B2983D}" type="sibTrans" cxnId="{A9154303-8225-4248-91DC-1B0156A35F07}">
      <dgm:prSet/>
      <dgm:spPr/>
      <dgm:t>
        <a:bodyPr rtlCol="0"/>
        <a:lstStyle/>
        <a:p>
          <a:pPr rtl="0"/>
          <a:endParaRPr lang="en-US" sz="1600"/>
        </a:p>
      </dgm:t>
    </dgm:pt>
    <dgm:pt modelId="{1C383F32-22E8-4F62-A3E0-BDC3D5F48992}">
      <dgm:prSet custT="1"/>
      <dgm:spPr/>
      <dgm:t>
        <a:bodyPr rtlCol="0"/>
        <a:lstStyle/>
        <a:p>
          <a:pPr>
            <a:lnSpc>
              <a:spcPct val="100000"/>
            </a:lnSpc>
            <a:defRPr cap="all"/>
          </a:pPr>
          <a:r>
            <a:rPr lang="en-gb" sz="1800" b="1" dirty="0">
              <a:latin typeface="Gadugi" panose="020B0502040204020203" pitchFamily="34" charset="0"/>
              <a:ea typeface="Gadugi" panose="020B0502040204020203" pitchFamily="34" charset="0"/>
            </a:rPr>
            <a:t>Biology</a:t>
          </a:r>
        </a:p>
      </dgm:t>
    </dgm:pt>
    <dgm:pt modelId="{A7920A2F-3244-4159-AF04-6A1D38B7B317}" type="parTrans" cxnId="{C4CCE57E-E871-46D6-BAD5-880252C95D22}">
      <dgm:prSet/>
      <dgm:spPr/>
      <dgm:t>
        <a:bodyPr rtlCol="0"/>
        <a:lstStyle/>
        <a:p>
          <a:pPr rtl="0"/>
          <a:endParaRPr lang="en-US" sz="1600"/>
        </a:p>
      </dgm:t>
    </dgm:pt>
    <dgm:pt modelId="{8500F72A-2C6D-4FDF-9C1D-CA691380EB0B}" type="sibTrans" cxnId="{C4CCE57E-E871-46D6-BAD5-880252C95D22}">
      <dgm:prSet/>
      <dgm:spPr/>
      <dgm:t>
        <a:bodyPr rtlCol="0"/>
        <a:lstStyle/>
        <a:p>
          <a:pPr rtl="0"/>
          <a:endParaRPr lang="en-US" sz="1600"/>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st tubes"/>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6A96F438-24FC-4262-8B63-ED0677982217}"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25BDA97F-1317-4E80-AC57-49891AC89BCE}" type="presOf" srcId="{1C383F32-22E8-4F62-A3E0-BDC3D5F48992}" destId="{1AEDC777-00B3-41D7-9AE1-23D741E941C3}" srcOrd="0" destOrd="0" presId="urn:microsoft.com/office/officeart/2018/5/layout/IconCircleLabelList"/>
    <dgm:cxn modelId="{57BAB6C5-F05A-45D7-AFB0-1026E32E0EE7}" type="presOf" srcId="{40FC4FFE-8987-4A26-B7F4-8A516F18ADAE}" destId="{127117FB-F8A7-4A20-A8A7-EC686DDC76D0}" srcOrd="0" destOrd="0" presId="urn:microsoft.com/office/officeart/2018/5/layout/IconCircleLabelList"/>
    <dgm:cxn modelId="{829D9459-F514-486F-A59E-B8EC301385F8}" type="presParOf" srcId="{50B3CE7C-E10B-4E23-BD93-03664997C932}" destId="{DE9CE479-E4AE-4283-AEF1-10C1535B4324}" srcOrd="0" destOrd="0" presId="urn:microsoft.com/office/officeart/2018/5/layout/IconCircleLabelList"/>
    <dgm:cxn modelId="{C8CF7D78-E96B-41F7-B9B4-464CB14EE95B}" type="presParOf" srcId="{DE9CE479-E4AE-4283-AEF1-10C1535B4324}" destId="{B59FCF02-CAD2-4D6F-9542-AD86711168CA}" srcOrd="0" destOrd="0" presId="urn:microsoft.com/office/officeart/2018/5/layout/IconCircleLabelList"/>
    <dgm:cxn modelId="{A25EC5E6-F42B-4F71-B775-FEC3CD11D67A}" type="presParOf" srcId="{DE9CE479-E4AE-4283-AEF1-10C1535B4324}" destId="{7C175B98-93F4-4D7C-BB95-1514AB879CD5}" srcOrd="1" destOrd="0" presId="urn:microsoft.com/office/officeart/2018/5/layout/IconCircleLabelList"/>
    <dgm:cxn modelId="{2B0324AE-993B-4390-A568-9DDFE00AD314}" type="presParOf" srcId="{DE9CE479-E4AE-4283-AEF1-10C1535B4324}" destId="{677A3090-5F01-43FD-9FA6-C0420AD80FD6}" srcOrd="2" destOrd="0" presId="urn:microsoft.com/office/officeart/2018/5/layout/IconCircleLabelList"/>
    <dgm:cxn modelId="{A0544AE8-9493-4754-BC05-7F9AEFBE69F1}" type="presParOf" srcId="{DE9CE479-E4AE-4283-AEF1-10C1535B4324}" destId="{127117FB-F8A7-4A20-A8A7-EC686DDC76D0}" srcOrd="3" destOrd="0" presId="urn:microsoft.com/office/officeart/2018/5/layout/IconCircleLabelList"/>
    <dgm:cxn modelId="{661EE544-E10A-4261-B840-0F7F5C23C95C}" type="presParOf" srcId="{50B3CE7C-E10B-4E23-BD93-03664997C932}" destId="{FD1EED9C-83D3-41AD-A09B-D3B36354168F}" srcOrd="1" destOrd="0" presId="urn:microsoft.com/office/officeart/2018/5/layout/IconCircleLabelList"/>
    <dgm:cxn modelId="{FC9CA2F4-CBB1-4C8B-90A4-3624A09DE902}" type="presParOf" srcId="{50B3CE7C-E10B-4E23-BD93-03664997C932}" destId="{C998AB0A-577D-44AA-A068-F634DDE7BD47}" srcOrd="2" destOrd="0" presId="urn:microsoft.com/office/officeart/2018/5/layout/IconCircleLabelList"/>
    <dgm:cxn modelId="{9B6773D8-F2C5-4D16-99AA-A6D34DB615FE}" type="presParOf" srcId="{C998AB0A-577D-44AA-A068-F634DDE7BD47}" destId="{BCD8CDD9-0C56-4401-ADB1-8B48DAB2C96F}" srcOrd="0" destOrd="0" presId="urn:microsoft.com/office/officeart/2018/5/layout/IconCircleLabelList"/>
    <dgm:cxn modelId="{155A1A38-A235-4B9A-BAC6-97B7EA8DC7B1}" type="presParOf" srcId="{C998AB0A-577D-44AA-A068-F634DDE7BD47}" destId="{DB4CA7C4-FCA1-4127-B20A-2A5C031A3CF4}" srcOrd="1" destOrd="0" presId="urn:microsoft.com/office/officeart/2018/5/layout/IconCircleLabelList"/>
    <dgm:cxn modelId="{BE995A2A-431B-4818-B4B4-B04F8EE27867}" type="presParOf" srcId="{C998AB0A-577D-44AA-A068-F634DDE7BD47}" destId="{9B0C8FBF-0BDD-48A5-967E-F3FE71659F6A}" srcOrd="2" destOrd="0" presId="urn:microsoft.com/office/officeart/2018/5/layout/IconCircleLabelList"/>
    <dgm:cxn modelId="{32CE79C0-5837-4AB7-9D29-06C3E0F714A5}" type="presParOf" srcId="{C998AB0A-577D-44AA-A068-F634DDE7BD47}" destId="{7E6FE37A-5DB0-4899-9FCB-0CE39BC185F8}" srcOrd="3" destOrd="0" presId="urn:microsoft.com/office/officeart/2018/5/layout/IconCircleLabelList"/>
    <dgm:cxn modelId="{F2F25EC2-E72C-415F-B6B2-A4B7FF275505}" type="presParOf" srcId="{50B3CE7C-E10B-4E23-BD93-03664997C932}" destId="{5A266296-0042-402F-92EF-D59AB148E92E}" srcOrd="3" destOrd="0" presId="urn:microsoft.com/office/officeart/2018/5/layout/IconCircleLabelList"/>
    <dgm:cxn modelId="{0596F4B5-F72F-41AF-B3BA-81CBBE41FEFD}" type="presParOf" srcId="{50B3CE7C-E10B-4E23-BD93-03664997C932}" destId="{ECFA770B-DE2C-4683-A038-58D0FE44BC27}" srcOrd="4" destOrd="0" presId="urn:microsoft.com/office/officeart/2018/5/layout/IconCircleLabelList"/>
    <dgm:cxn modelId="{2E15FB7E-1C01-409A-B750-C3AE0D8B4D9B}" type="presParOf" srcId="{ECFA770B-DE2C-4683-A038-58D0FE44BC27}" destId="{FF93E135-77D6-48A0-8871-9BC93D705D06}" srcOrd="0" destOrd="0" presId="urn:microsoft.com/office/officeart/2018/5/layout/IconCircleLabelList"/>
    <dgm:cxn modelId="{C752CCED-A924-4C7C-B953-F8EF3CACA7CF}" type="presParOf" srcId="{ECFA770B-DE2C-4683-A038-58D0FE44BC27}" destId="{39509775-983E-4110-B989-EE2CD6514BE0}" srcOrd="1" destOrd="0" presId="urn:microsoft.com/office/officeart/2018/5/layout/IconCircleLabelList"/>
    <dgm:cxn modelId="{9AF91B9E-3036-4F76-8DC7-BDB523EDDA1A}" type="presParOf" srcId="{ECFA770B-DE2C-4683-A038-58D0FE44BC27}" destId="{493B43B2-705C-4AE5-8A77-D8DEEDA1B5CF}" srcOrd="2" destOrd="0" presId="urn:microsoft.com/office/officeart/2018/5/layout/IconCircleLabelList"/>
    <dgm:cxn modelId="{9B983DE0-BD7D-4B85-B8F9-146F60DC8C00}"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Problem solving </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Meeting people</a:t>
          </a: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Travel</a:t>
          </a: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F2E74086-7B1B-49F6-899D-44D4DC9AAB8E}">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Creating</a:t>
          </a:r>
          <a:endParaRPr lang="en-gb" dirty="0">
            <a:latin typeface="Gadugi" panose="020B0502040204020203" pitchFamily="34" charset="0"/>
            <a:ea typeface="Gadugi" panose="020B0502040204020203" pitchFamily="34" charset="0"/>
          </a:endParaRPr>
        </a:p>
      </dgm:t>
    </dgm:pt>
    <dgm:pt modelId="{4803E70F-DBF0-4CF6-943C-095285BBBC9E}" type="parTrans" cxnId="{B34F7527-B3BB-4B03-A282-7A97BF990ACE}">
      <dgm:prSet/>
      <dgm:spPr/>
      <dgm:t>
        <a:bodyPr/>
        <a:lstStyle/>
        <a:p>
          <a:endParaRPr lang="en-GB"/>
        </a:p>
      </dgm:t>
    </dgm:pt>
    <dgm:pt modelId="{7E2E6888-BCEC-4352-98B2-BB653B19750D}" type="sibTrans" cxnId="{B34F7527-B3BB-4B03-A282-7A97BF990ACE}">
      <dgm:prSet/>
      <dgm:spPr/>
      <dgm:t>
        <a:bodyPr/>
        <a:lstStyle/>
        <a:p>
          <a:endParaRPr lang="en-GB"/>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4"/>
      <dgm:spPr/>
    </dgm:pt>
    <dgm:pt modelId="{7C175B98-93F4-4D7C-BB95-1514AB879CD5}" type="pres">
      <dgm:prSet presAssocID="{40FC4FFE-8987-4A26-B7F4-8A516F18ADA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4">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4"/>
      <dgm:spPr/>
    </dgm:pt>
    <dgm:pt modelId="{DB4CA7C4-FCA1-4127-B20A-2A5C031A3CF4}" type="pres">
      <dgm:prSet presAssocID="{49225C73-1633-42F1-AB3B-7CB183E5F8B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4">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4"/>
      <dgm:spPr/>
    </dgm:pt>
    <dgm:pt modelId="{39509775-983E-4110-B989-EE2CD6514BE0}" type="pres">
      <dgm:prSet presAssocID="{1C383F32-22E8-4F62-A3E0-BDC3D5F489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irplane"/>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4">
        <dgm:presLayoutVars>
          <dgm:chMax val="1"/>
          <dgm:chPref val="1"/>
        </dgm:presLayoutVars>
      </dgm:prSet>
      <dgm:spPr/>
    </dgm:pt>
    <dgm:pt modelId="{7847CCAF-79E1-4E96-92C6-E7111F959CCA}" type="pres">
      <dgm:prSet presAssocID="{8500F72A-2C6D-4FDF-9C1D-CA691380EB0B}" presName="sibTrans" presStyleCnt="0"/>
      <dgm:spPr/>
    </dgm:pt>
    <dgm:pt modelId="{AF3EF0B1-DD8D-4817-A3FA-032DAF792FF1}" type="pres">
      <dgm:prSet presAssocID="{F2E74086-7B1B-49F6-899D-44D4DC9AAB8E}" presName="compNode" presStyleCnt="0"/>
      <dgm:spPr/>
    </dgm:pt>
    <dgm:pt modelId="{8303FE48-8A8F-4E01-B9F3-3C4387DD75B6}" type="pres">
      <dgm:prSet presAssocID="{F2E74086-7B1B-49F6-899D-44D4DC9AAB8E}" presName="iconBgRect" presStyleLbl="bgShp" presStyleIdx="3" presStyleCnt="4"/>
      <dgm:spPr/>
    </dgm:pt>
    <dgm:pt modelId="{44849167-EF38-4CFE-A0C0-5212718B7D2A}" type="pres">
      <dgm:prSet presAssocID="{F2E74086-7B1B-49F6-899D-44D4DC9AAB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rchitecture with solid fill"/>
        </a:ext>
      </dgm:extLst>
    </dgm:pt>
    <dgm:pt modelId="{C71195E2-779D-4F72-9C21-2B5B1AF2317D}" type="pres">
      <dgm:prSet presAssocID="{F2E74086-7B1B-49F6-899D-44D4DC9AAB8E}" presName="spaceRect" presStyleCnt="0"/>
      <dgm:spPr/>
    </dgm:pt>
    <dgm:pt modelId="{1A934187-130B-494B-9568-FEC965D5450B}" type="pres">
      <dgm:prSet presAssocID="{F2E74086-7B1B-49F6-899D-44D4DC9AAB8E}" presName="textRect" presStyleLbl="revTx" presStyleIdx="3" presStyleCnt="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34F7527-B3BB-4B03-A282-7A97BF990ACE}" srcId="{01A66772-F185-4D58-B8BB-E9370D7A7A2B}" destId="{F2E74086-7B1B-49F6-899D-44D4DC9AAB8E}" srcOrd="3" destOrd="0" parTransId="{4803E70F-DBF0-4CF6-943C-095285BBBC9E}" sibTransId="{7E2E6888-BCEC-4352-98B2-BB653B19750D}"/>
    <dgm:cxn modelId="{8C9BFA3C-99F9-478B-99C8-CE1B18F226A9}" type="presOf" srcId="{F2E74086-7B1B-49F6-899D-44D4DC9AAB8E}" destId="{1A934187-130B-494B-9568-FEC965D5450B}" srcOrd="0" destOrd="0" presId="urn:microsoft.com/office/officeart/2018/5/layout/IconCircleLabelList"/>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 modelId="{8F89246B-7ABB-41BA-A290-5D9D2A23280E}" type="presParOf" srcId="{50B3CE7C-E10B-4E23-BD93-03664997C932}" destId="{7847CCAF-79E1-4E96-92C6-E7111F959CCA}" srcOrd="5" destOrd="0" presId="urn:microsoft.com/office/officeart/2018/5/layout/IconCircleLabelList"/>
    <dgm:cxn modelId="{F449DB82-4BB6-40AC-91D0-DA0395C05B96}" type="presParOf" srcId="{50B3CE7C-E10B-4E23-BD93-03664997C932}" destId="{AF3EF0B1-DD8D-4817-A3FA-032DAF792FF1}" srcOrd="6" destOrd="0" presId="urn:microsoft.com/office/officeart/2018/5/layout/IconCircleLabelList"/>
    <dgm:cxn modelId="{2FAC001F-3DE3-4FEE-AE45-8D741D05A883}" type="presParOf" srcId="{AF3EF0B1-DD8D-4817-A3FA-032DAF792FF1}" destId="{8303FE48-8A8F-4E01-B9F3-3C4387DD75B6}" srcOrd="0" destOrd="0" presId="urn:microsoft.com/office/officeart/2018/5/layout/IconCircleLabelList"/>
    <dgm:cxn modelId="{FB8B4E6D-665C-467D-B857-3E5459A24653}" type="presParOf" srcId="{AF3EF0B1-DD8D-4817-A3FA-032DAF792FF1}" destId="{44849167-EF38-4CFE-A0C0-5212718B7D2A}" srcOrd="1" destOrd="0" presId="urn:microsoft.com/office/officeart/2018/5/layout/IconCircleLabelList"/>
    <dgm:cxn modelId="{06161571-0AF8-4E1A-A83A-ECB7141BA3B7}" type="presParOf" srcId="{AF3EF0B1-DD8D-4817-A3FA-032DAF792FF1}" destId="{C71195E2-779D-4F72-9C21-2B5B1AF2317D}" srcOrd="2" destOrd="0" presId="urn:microsoft.com/office/officeart/2018/5/layout/IconCircleLabelList"/>
    <dgm:cxn modelId="{FCAEE01B-058C-4B64-9879-6693300E039C}" type="presParOf" srcId="{AF3EF0B1-DD8D-4817-A3FA-032DAF792FF1}" destId="{1A934187-130B-494B-9568-FEC965D5450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Go</a:t>
          </a:r>
          <a:r>
            <a:rPr lang="en-GB" baseline="0" dirty="0">
              <a:latin typeface="Gadugi" panose="020B0502040204020203" pitchFamily="34" charset="0"/>
              <a:ea typeface="Gadugi" panose="020B0502040204020203" pitchFamily="34" charset="0"/>
            </a:rPr>
            <a:t> to university</a:t>
          </a:r>
          <a:endParaRPr lang="en-gb" dirty="0">
            <a:latin typeface="Gadugi" panose="020B0502040204020203" pitchFamily="34" charset="0"/>
            <a:ea typeface="Gadugi" panose="020B0502040204020203" pitchFamily="34" charset="0"/>
          </a:endParaRP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travel</a:t>
          </a: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Start work</a:t>
          </a:r>
          <a:endParaRPr lang="en-gb" dirty="0">
            <a:latin typeface="Gadugi" panose="020B0502040204020203" pitchFamily="34" charset="0"/>
            <a:ea typeface="Gadugi" panose="020B0502040204020203" pitchFamily="34" charset="0"/>
          </a:endParaRP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A85CBBE6-F53E-405F-AB90-772553D24301}">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apprenticeship</a:t>
          </a:r>
        </a:p>
        <a:p>
          <a:pPr>
            <a:lnSpc>
              <a:spcPct val="100000"/>
            </a:lnSpc>
            <a:defRPr cap="all"/>
          </a:pPr>
          <a:endParaRPr lang="en-gb" dirty="0">
            <a:latin typeface="Gadugi" panose="020B0502040204020203" pitchFamily="34" charset="0"/>
            <a:ea typeface="Gadugi" panose="020B0502040204020203" pitchFamily="34" charset="0"/>
          </a:endParaRPr>
        </a:p>
      </dgm:t>
    </dgm:pt>
    <dgm:pt modelId="{449E9A6C-E05E-4B5F-943B-B7DD913D01AC}" type="parTrans" cxnId="{34D2BB68-0A50-4D76-A44E-28B9623F7C75}">
      <dgm:prSet/>
      <dgm:spPr/>
      <dgm:t>
        <a:bodyPr/>
        <a:lstStyle/>
        <a:p>
          <a:endParaRPr lang="en-GB"/>
        </a:p>
      </dgm:t>
    </dgm:pt>
    <dgm:pt modelId="{6B8441CF-04E1-4DCA-A715-4B97B0E1FA7D}" type="sibTrans" cxnId="{34D2BB68-0A50-4D76-A44E-28B9623F7C75}">
      <dgm:prSet/>
      <dgm:spPr/>
      <dgm:t>
        <a:bodyPr/>
        <a:lstStyle/>
        <a:p>
          <a:endParaRPr lang="en-GB"/>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4"/>
      <dgm:spPr/>
    </dgm:pt>
    <dgm:pt modelId="{7C175B98-93F4-4D7C-BB95-1514AB879CD5}" type="pres">
      <dgm:prSet presAssocID="{40FC4FFE-8987-4A26-B7F4-8A516F18ADA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4">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4"/>
      <dgm:spPr/>
    </dgm:pt>
    <dgm:pt modelId="{DB4CA7C4-FCA1-4127-B20A-2A5C031A3CF4}" type="pres">
      <dgm:prSet presAssocID="{49225C73-1633-42F1-AB3B-7CB183E5F8B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an with solid fi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4">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4"/>
      <dgm:spPr/>
    </dgm:pt>
    <dgm:pt modelId="{39509775-983E-4110-B989-EE2CD6514BE0}" type="pres">
      <dgm:prSet presAssocID="{1C383F32-22E8-4F62-A3E0-BDC3D5F489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4">
        <dgm:presLayoutVars>
          <dgm:chMax val="1"/>
          <dgm:chPref val="1"/>
        </dgm:presLayoutVars>
      </dgm:prSet>
      <dgm:spPr/>
    </dgm:pt>
    <dgm:pt modelId="{26295A23-9FA9-44AF-827D-A583310E9FEA}" type="pres">
      <dgm:prSet presAssocID="{8500F72A-2C6D-4FDF-9C1D-CA691380EB0B}" presName="sibTrans" presStyleCnt="0"/>
      <dgm:spPr/>
    </dgm:pt>
    <dgm:pt modelId="{6572202C-6156-468E-9706-ED1F0A5767C3}" type="pres">
      <dgm:prSet presAssocID="{A85CBBE6-F53E-405F-AB90-772553D24301}" presName="compNode" presStyleCnt="0"/>
      <dgm:spPr/>
    </dgm:pt>
    <dgm:pt modelId="{8808AB48-FF45-4DB9-87C5-E8FEB145DEA3}" type="pres">
      <dgm:prSet presAssocID="{A85CBBE6-F53E-405F-AB90-772553D24301}" presName="iconBgRect" presStyleLbl="bgShp" presStyleIdx="3" presStyleCnt="4"/>
      <dgm:spPr/>
    </dgm:pt>
    <dgm:pt modelId="{A91D65E9-4346-4EB1-A4EC-860C00410B1A}" type="pres">
      <dgm:prSet presAssocID="{A85CBBE6-F53E-405F-AB90-772553D2430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struction worker male with solid fill"/>
        </a:ext>
      </dgm:extLst>
    </dgm:pt>
    <dgm:pt modelId="{FA6BF2E5-D69D-4F95-8D80-6DEF178D96A0}" type="pres">
      <dgm:prSet presAssocID="{A85CBBE6-F53E-405F-AB90-772553D24301}" presName="spaceRect" presStyleCnt="0"/>
      <dgm:spPr/>
    </dgm:pt>
    <dgm:pt modelId="{82D2D39D-1A3A-4528-A0E8-B95F4DDB75D0}" type="pres">
      <dgm:prSet presAssocID="{A85CBBE6-F53E-405F-AB90-772553D24301}" presName="textRect" presStyleLbl="revTx" presStyleIdx="3" presStyleCnt="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34D2BB68-0A50-4D76-A44E-28B9623F7C75}" srcId="{01A66772-F185-4D58-B8BB-E9370D7A7A2B}" destId="{A85CBBE6-F53E-405F-AB90-772553D24301}" srcOrd="3" destOrd="0" parTransId="{449E9A6C-E05E-4B5F-943B-B7DD913D01AC}" sibTransId="{6B8441CF-04E1-4DCA-A715-4B97B0E1FA7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B0A32EB2-817C-4C1B-B17E-E20DE95F70D6}" type="presOf" srcId="{A85CBBE6-F53E-405F-AB90-772553D24301}" destId="{82D2D39D-1A3A-4528-A0E8-B95F4DDB75D0}" srcOrd="0" destOrd="0" presId="urn:microsoft.com/office/officeart/2018/5/layout/IconCircleLabelList"/>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 modelId="{DA1A19E1-3ADF-4B3A-ADDE-1A2BF1BADD40}" type="presParOf" srcId="{50B3CE7C-E10B-4E23-BD93-03664997C932}" destId="{26295A23-9FA9-44AF-827D-A583310E9FEA}" srcOrd="5" destOrd="0" presId="urn:microsoft.com/office/officeart/2018/5/layout/IconCircleLabelList"/>
    <dgm:cxn modelId="{24837424-A883-48FA-A0F2-8FE1C9521FB9}" type="presParOf" srcId="{50B3CE7C-E10B-4E23-BD93-03664997C932}" destId="{6572202C-6156-468E-9706-ED1F0A5767C3}" srcOrd="6" destOrd="0" presId="urn:microsoft.com/office/officeart/2018/5/layout/IconCircleLabelList"/>
    <dgm:cxn modelId="{58BC446A-C0D8-429A-9912-75A2185233DC}" type="presParOf" srcId="{6572202C-6156-468E-9706-ED1F0A5767C3}" destId="{8808AB48-FF45-4DB9-87C5-E8FEB145DEA3}" srcOrd="0" destOrd="0" presId="urn:microsoft.com/office/officeart/2018/5/layout/IconCircleLabelList"/>
    <dgm:cxn modelId="{4FD6E075-684B-4629-B351-6B001BA794DA}" type="presParOf" srcId="{6572202C-6156-468E-9706-ED1F0A5767C3}" destId="{A91D65E9-4346-4EB1-A4EC-860C00410B1A}" srcOrd="1" destOrd="0" presId="urn:microsoft.com/office/officeart/2018/5/layout/IconCircleLabelList"/>
    <dgm:cxn modelId="{58FB8F93-DE4A-49BD-AEDC-6334FE57D182}" type="presParOf" srcId="{6572202C-6156-468E-9706-ED1F0A5767C3}" destId="{FA6BF2E5-D69D-4F95-8D80-6DEF178D96A0}" srcOrd="2" destOrd="0" presId="urn:microsoft.com/office/officeart/2018/5/layout/IconCircleLabelList"/>
    <dgm:cxn modelId="{997CEAFA-6339-4065-898D-982D0145C893}" type="presParOf" srcId="{6572202C-6156-468E-9706-ED1F0A5767C3}" destId="{82D2D39D-1A3A-4528-A0E8-B95F4DDB75D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custT="1"/>
      <dgm:spPr>
        <a:solidFill>
          <a:srgbClr val="FAC95A"/>
        </a:solidFill>
        <a:ln>
          <a:solidFill>
            <a:schemeClr val="tx1"/>
          </a:solidFill>
        </a:ln>
      </dgm:spPr>
      <dgm:t>
        <a:bodyPr rtlCol="0"/>
        <a:lstStyle/>
        <a:p>
          <a:pPr rtl="0">
            <a:lnSpc>
              <a:spcPct val="100000"/>
            </a:lnSpc>
            <a:defRPr cap="all"/>
          </a:pPr>
          <a:endParaRPr lang="en-GB" sz="1200" b="1"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endParaRPr>
        </a:p>
        <a:p>
          <a:pPr rtl="0">
            <a:lnSpc>
              <a:spcPct val="100000"/>
            </a:lnSpc>
            <a:defRPr cap="all"/>
          </a:pPr>
          <a:r>
            <a:rPr lang="en-GB" sz="1200" b="1"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https://spacecareers.uk/home</a:t>
          </a:r>
          <a:endParaRPr lang="en-GB" sz="1200" b="1" dirty="0">
            <a:solidFill>
              <a:srgbClr val="0070C0"/>
            </a:solidFill>
          </a:endParaRPr>
        </a:p>
        <a:p>
          <a:pPr rtl="0">
            <a:lnSpc>
              <a:spcPct val="100000"/>
            </a:lnSpc>
            <a:defRPr cap="all"/>
          </a:pPr>
          <a:endParaRPr lang="en-gb" sz="1100" dirty="0">
            <a:solidFill>
              <a:srgbClr val="0070C0"/>
            </a:solidFill>
          </a:endParaRP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custT="1"/>
      <dgm:spPr>
        <a:solidFill>
          <a:srgbClr val="FAC95A"/>
        </a:solidFill>
        <a:ln>
          <a:solidFill>
            <a:schemeClr val="tx1"/>
          </a:solidFill>
        </a:ln>
      </dgm:spPr>
      <dgm:t>
        <a:bodyPr rtlCol="0"/>
        <a:lstStyle/>
        <a:p>
          <a:pPr rtl="0">
            <a:lnSpc>
              <a:spcPct val="100000"/>
            </a:lnSpc>
            <a:defRPr cap="all"/>
          </a:pPr>
          <a:endParaRPr lang="en-GB" sz="1200" b="1"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endParaRPr>
        </a:p>
        <a:p>
          <a:pPr rtl="0">
            <a:lnSpc>
              <a:spcPct val="100000"/>
            </a:lnSpc>
            <a:defRPr cap="all"/>
          </a:pPr>
          <a:r>
            <a:rPr lang="en-GB" sz="1200" b="1"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https://www.ukspace.org/careers/</a:t>
          </a:r>
          <a:endParaRPr lang="en-GB" sz="1200" b="1" dirty="0">
            <a:solidFill>
              <a:srgbClr val="0070C0"/>
            </a:solidFill>
          </a:endParaRP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a:solidFill>
          <a:srgbClr val="FAC95A"/>
        </a:solidFill>
        <a:ln>
          <a:solidFill>
            <a:schemeClr val="tx1"/>
          </a:solidFill>
        </a:ln>
      </dgm:spPr>
      <dgm:t>
        <a:bodyPr rtlCol="0"/>
        <a:lstStyle/>
        <a:p>
          <a:pPr marL="0" marR="0" lvl="0" indent="0" defTabSz="914400" rtl="0" eaLnBrk="1" fontAlgn="auto" latinLnBrk="0" hangingPunct="1">
            <a:lnSpc>
              <a:spcPct val="100000"/>
            </a:lnSpc>
            <a:spcBef>
              <a:spcPts val="0"/>
            </a:spcBef>
            <a:spcAft>
              <a:spcPts val="0"/>
            </a:spcAft>
            <a:buClrTx/>
            <a:buSzTx/>
            <a:buFontTx/>
            <a:buNone/>
            <a:tabLst/>
            <a:defRPr cap="all"/>
          </a:pPr>
          <a:endParaRPr lang="en-GB" b="1" dirty="0">
            <a:effectLst>
              <a:outerShdw blurRad="50800" dist="50800" dir="5400000" algn="ctr" rotWithShape="0">
                <a:srgbClr val="0070C0"/>
              </a:outerShdw>
            </a:effectLst>
            <a:hlinkClick xmlns:r="http://schemas.openxmlformats.org/officeDocument/2006/relationships" r:id="rId3">
              <a:extLst>
                <a:ext uri="{A12FA001-AC4F-418D-AE19-62706E023703}">
                  <ahyp:hlinkClr xmlns:ahyp="http://schemas.microsoft.com/office/drawing/2018/hyperlinkcolor" val="tx"/>
                </a:ext>
              </a:extLst>
            </a:hlinkClick>
          </a:endParaRPr>
        </a:p>
        <a:p>
          <a:pPr marL="0" marR="0" lvl="0" indent="0" defTabSz="914400" rtl="0" eaLnBrk="1" fontAlgn="auto" latinLnBrk="0" hangingPunct="1">
            <a:lnSpc>
              <a:spcPct val="100000"/>
            </a:lnSpc>
            <a:spcBef>
              <a:spcPts val="0"/>
            </a:spcBef>
            <a:spcAft>
              <a:spcPts val="0"/>
            </a:spcAft>
            <a:buClrTx/>
            <a:buSzTx/>
            <a:buFontTx/>
            <a:buNone/>
            <a:tabLst/>
            <a:defRPr cap="all"/>
          </a:pPr>
          <a:r>
            <a:rPr lang="en-GB" b="1" dirty="0">
              <a:solidFill>
                <a:srgbClr val="0070C0"/>
              </a:solidFill>
              <a:effectLst/>
              <a:hlinkClick xmlns:r="http://schemas.openxmlformats.org/officeDocument/2006/relationships" r:id="rId3">
                <a:extLst>
                  <a:ext uri="{A12FA001-AC4F-418D-AE19-62706E023703}">
                    <ahyp:hlinkClr xmlns:ahyp="http://schemas.microsoft.com/office/drawing/2018/hyperlinkcolor" val="tx"/>
                  </a:ext>
                </a:extLst>
              </a:hlinkClick>
            </a:rPr>
            <a:t>https://www.gov.uk/government/publications/space-related-educational-resources/uksa-careers-leaflet</a:t>
          </a:r>
          <a:r>
            <a:rPr lang="en-GB" b="1" dirty="0">
              <a:solidFill>
                <a:srgbClr val="0070C0"/>
              </a:solidFill>
              <a:effectLst/>
            </a:rPr>
            <a:t> </a:t>
          </a:r>
        </a:p>
        <a:p>
          <a:pPr marL="0" lvl="0" defTabSz="533400" rtl="0">
            <a:lnSpc>
              <a:spcPct val="100000"/>
            </a:lnSpc>
            <a:spcBef>
              <a:spcPct val="0"/>
            </a:spcBef>
            <a:spcAft>
              <a:spcPct val="35000"/>
            </a:spcAft>
            <a:buNone/>
            <a:defRPr cap="all"/>
          </a:pPr>
          <a:endParaRPr lang="en-gb" b="1" dirty="0">
            <a:effectLst>
              <a:outerShdw blurRad="50800" dist="50800" dir="5400000" algn="ctr" rotWithShape="0">
                <a:srgbClr val="0070C0"/>
              </a:outerShdw>
            </a:effectLst>
          </a:endParaRP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a:noFill/>
        <a:ln>
          <a:noFill/>
        </a:ln>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LinFactNeighborX="-1194" custLinFactNeighborY="-14956">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a:noFill/>
        <a:ln>
          <a:noFill/>
        </a:ln>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Excavator with solid fi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custLinFactX="19886" custLinFactNeighborX="100000" custLinFactNeighborY="-14956">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a:noFill/>
        <a:ln>
          <a:noFill/>
        </a:ln>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ools"/>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custLinFactX="-17500" custLinFactNeighborX="-100000" custLinFactNeighborY="-14956">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Languages </a:t>
          </a:r>
        </a:p>
      </dgm:t>
    </dgm:pt>
    <dgm:pt modelId="{CAD7EF86-FB23-41F6-BF42-040B36DEFDB1}" type="parTrans" cxnId="{C7AD8469-3C68-4AF9-AB82-79B0043AA120}">
      <dgm:prSet/>
      <dgm:spPr/>
      <dgm:t>
        <a:bodyPr rtlCol="0"/>
        <a:lstStyle/>
        <a:p>
          <a:pPr rtl="0"/>
          <a:endParaRPr lang="en-US" sz="1600"/>
        </a:p>
      </dgm:t>
    </dgm:pt>
    <dgm:pt modelId="{5B62599A-5C9B-48E7-896E-EA782AC60C8B}" type="sibTrans" cxnId="{C7AD8469-3C68-4AF9-AB82-79B0043AA120}">
      <dgm:prSet/>
      <dgm:spPr/>
      <dgm:t>
        <a:bodyPr rtlCol="0"/>
        <a:lstStyle/>
        <a:p>
          <a:pPr rtl="0"/>
          <a:endParaRPr lang="en-US" sz="1600"/>
        </a:p>
      </dgm:t>
    </dgm:pt>
    <dgm:pt modelId="{49225C73-1633-42F1-AB3B-7CB183E5F8B8}">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P.E.</a:t>
          </a:r>
        </a:p>
        <a:p>
          <a:pPr rtl="0">
            <a:lnSpc>
              <a:spcPct val="100000"/>
            </a:lnSpc>
            <a:defRPr cap="all"/>
          </a:pPr>
          <a:endParaRPr lang="en-gb" sz="1800" b="1" dirty="0">
            <a:latin typeface="Gadugi" panose="020B0502040204020203" pitchFamily="34" charset="0"/>
            <a:ea typeface="Gadugi" panose="020B0502040204020203" pitchFamily="34" charset="0"/>
          </a:endParaRPr>
        </a:p>
      </dgm:t>
    </dgm:pt>
    <dgm:pt modelId="{1A0E2090-1D4F-438A-8766-B6030CE01ADD}" type="parTrans" cxnId="{A9154303-8225-4248-91DC-1B0156A35F07}">
      <dgm:prSet/>
      <dgm:spPr/>
      <dgm:t>
        <a:bodyPr rtlCol="0"/>
        <a:lstStyle/>
        <a:p>
          <a:pPr rtl="0"/>
          <a:endParaRPr lang="en-US" sz="1600"/>
        </a:p>
      </dgm:t>
    </dgm:pt>
    <dgm:pt modelId="{9646853A-8964-4519-A5B1-0B7D18B2983D}" type="sibTrans" cxnId="{A9154303-8225-4248-91DC-1B0156A35F07}">
      <dgm:prSet/>
      <dgm:spPr/>
      <dgm:t>
        <a:bodyPr rtlCol="0"/>
        <a:lstStyle/>
        <a:p>
          <a:pPr rtl="0"/>
          <a:endParaRPr lang="en-US" sz="1600"/>
        </a:p>
      </dgm:t>
    </dgm:pt>
    <dgm:pt modelId="{1C383F32-22E8-4F62-A3E0-BDC3D5F48992}">
      <dgm:prSet custT="1"/>
      <dgm:spPr/>
      <dgm:t>
        <a:bodyPr rtlCol="0"/>
        <a:lstStyle/>
        <a:p>
          <a:pPr rtl="0">
            <a:lnSpc>
              <a:spcPct val="100000"/>
            </a:lnSpc>
            <a:defRPr cap="all"/>
          </a:pPr>
          <a:r>
            <a:rPr lang="en-gb" sz="1600" b="1" dirty="0">
              <a:latin typeface="Gadugi" panose="020B0502040204020203" pitchFamily="34" charset="0"/>
              <a:ea typeface="Gadugi" panose="020B0502040204020203" pitchFamily="34" charset="0"/>
            </a:rPr>
            <a:t>Design &amp; technology</a:t>
          </a:r>
        </a:p>
      </dgm:t>
    </dgm:pt>
    <dgm:pt modelId="{A7920A2F-3244-4159-AF04-6A1D38B7B317}" type="parTrans" cxnId="{C4CCE57E-E871-46D6-BAD5-880252C95D22}">
      <dgm:prSet/>
      <dgm:spPr/>
      <dgm:t>
        <a:bodyPr rtlCol="0"/>
        <a:lstStyle/>
        <a:p>
          <a:pPr rtl="0"/>
          <a:endParaRPr lang="en-US" sz="1600"/>
        </a:p>
      </dgm:t>
    </dgm:pt>
    <dgm:pt modelId="{8500F72A-2C6D-4FDF-9C1D-CA691380EB0B}" type="sibTrans" cxnId="{C4CCE57E-E871-46D6-BAD5-880252C95D22}">
      <dgm:prSet/>
      <dgm:spPr/>
      <dgm:t>
        <a:bodyPr rtlCol="0"/>
        <a:lstStyle/>
        <a:p>
          <a:pPr rtl="0"/>
          <a:endParaRPr lang="en-US" sz="1600"/>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sketba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Art</a:t>
          </a:r>
        </a:p>
        <a:p>
          <a:pPr rtl="0">
            <a:lnSpc>
              <a:spcPct val="100000"/>
            </a:lnSpc>
            <a:defRPr cap="all"/>
          </a:pPr>
          <a:r>
            <a:rPr lang="en-gb" sz="1800" b="1" dirty="0">
              <a:latin typeface="Gadugi" panose="020B0502040204020203" pitchFamily="34" charset="0"/>
              <a:ea typeface="Gadugi" panose="020B0502040204020203" pitchFamily="34" charset="0"/>
            </a:rPr>
            <a:t> </a:t>
          </a:r>
        </a:p>
      </dgm:t>
    </dgm:pt>
    <dgm:pt modelId="{CAD7EF86-FB23-41F6-BF42-040B36DEFDB1}" type="parTrans" cxnId="{C7AD8469-3C68-4AF9-AB82-79B0043AA120}">
      <dgm:prSet/>
      <dgm:spPr/>
      <dgm:t>
        <a:bodyPr rtlCol="0"/>
        <a:lstStyle/>
        <a:p>
          <a:pPr rtl="0"/>
          <a:endParaRPr lang="en-US" sz="1600"/>
        </a:p>
      </dgm:t>
    </dgm:pt>
    <dgm:pt modelId="{5B62599A-5C9B-48E7-896E-EA782AC60C8B}" type="sibTrans" cxnId="{C7AD8469-3C68-4AF9-AB82-79B0043AA120}">
      <dgm:prSet/>
      <dgm:spPr/>
      <dgm:t>
        <a:bodyPr rtlCol="0"/>
        <a:lstStyle/>
        <a:p>
          <a:pPr rtl="0"/>
          <a:endParaRPr lang="en-US" sz="1600"/>
        </a:p>
      </dgm:t>
    </dgm:pt>
    <dgm:pt modelId="{49225C73-1633-42F1-AB3B-7CB183E5F8B8}">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History</a:t>
          </a:r>
        </a:p>
      </dgm:t>
    </dgm:pt>
    <dgm:pt modelId="{1A0E2090-1D4F-438A-8766-B6030CE01ADD}" type="parTrans" cxnId="{A9154303-8225-4248-91DC-1B0156A35F07}">
      <dgm:prSet/>
      <dgm:spPr/>
      <dgm:t>
        <a:bodyPr rtlCol="0"/>
        <a:lstStyle/>
        <a:p>
          <a:pPr rtl="0"/>
          <a:endParaRPr lang="en-US" sz="1600"/>
        </a:p>
      </dgm:t>
    </dgm:pt>
    <dgm:pt modelId="{9646853A-8964-4519-A5B1-0B7D18B2983D}" type="sibTrans" cxnId="{A9154303-8225-4248-91DC-1B0156A35F07}">
      <dgm:prSet/>
      <dgm:spPr/>
      <dgm:t>
        <a:bodyPr rtlCol="0"/>
        <a:lstStyle/>
        <a:p>
          <a:pPr rtl="0"/>
          <a:endParaRPr lang="en-US" sz="1600"/>
        </a:p>
      </dgm:t>
    </dgm:pt>
    <dgm:pt modelId="{1C383F32-22E8-4F62-A3E0-BDC3D5F48992}">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Geography</a:t>
          </a:r>
        </a:p>
      </dgm:t>
    </dgm:pt>
    <dgm:pt modelId="{A7920A2F-3244-4159-AF04-6A1D38B7B317}" type="parTrans" cxnId="{C4CCE57E-E871-46D6-BAD5-880252C95D22}">
      <dgm:prSet/>
      <dgm:spPr/>
      <dgm:t>
        <a:bodyPr rtlCol="0"/>
        <a:lstStyle/>
        <a:p>
          <a:pPr rtl="0"/>
          <a:endParaRPr lang="en-US" sz="1600"/>
        </a:p>
      </dgm:t>
    </dgm:pt>
    <dgm:pt modelId="{8500F72A-2C6D-4FDF-9C1D-CA691380EB0B}" type="sibTrans" cxnId="{C4CCE57E-E871-46D6-BAD5-880252C95D22}">
      <dgm:prSet/>
      <dgm:spPr/>
      <dgm:t>
        <a:bodyPr rtlCol="0"/>
        <a:lstStyle/>
        <a:p>
          <a:pPr rtl="0"/>
          <a:endParaRPr lang="en-US" sz="1600"/>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stle scene with solid fi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untains"/>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9225C73-1633-42F1-AB3B-7CB183E5F8B8}">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Maths</a:t>
          </a:r>
        </a:p>
      </dgm:t>
    </dgm:pt>
    <dgm:pt modelId="{1A0E2090-1D4F-438A-8766-B6030CE01ADD}" type="parTrans" cxnId="{A9154303-8225-4248-91DC-1B0156A35F07}">
      <dgm:prSet/>
      <dgm:spPr/>
      <dgm:t>
        <a:bodyPr rtlCol="0"/>
        <a:lstStyle/>
        <a:p>
          <a:pPr rtl="0"/>
          <a:endParaRPr lang="en-US" sz="1600"/>
        </a:p>
      </dgm:t>
    </dgm:pt>
    <dgm:pt modelId="{9646853A-8964-4519-A5B1-0B7D18B2983D}" type="sibTrans" cxnId="{A9154303-8225-4248-91DC-1B0156A35F07}">
      <dgm:prSet/>
      <dgm:spPr/>
      <dgm:t>
        <a:bodyPr rtlCol="0"/>
        <a:lstStyle/>
        <a:p>
          <a:pPr rtl="0"/>
          <a:endParaRPr lang="en-US" sz="1600"/>
        </a:p>
      </dgm:t>
    </dgm:pt>
    <dgm:pt modelId="{1C383F32-22E8-4F62-A3E0-BDC3D5F48992}">
      <dgm:prSet custT="1"/>
      <dgm:spPr/>
      <dgm:t>
        <a:bodyPr rtlCol="0"/>
        <a:lstStyle/>
        <a:p>
          <a:pPr rtl="0">
            <a:lnSpc>
              <a:spcPct val="100000"/>
            </a:lnSpc>
            <a:defRPr cap="all"/>
          </a:pPr>
          <a:r>
            <a:rPr lang="en-gb" sz="1800" b="1" dirty="0">
              <a:latin typeface="Gadugi" panose="020B0502040204020203" pitchFamily="34" charset="0"/>
              <a:ea typeface="Gadugi" panose="020B0502040204020203" pitchFamily="34" charset="0"/>
            </a:rPr>
            <a:t>English</a:t>
          </a:r>
        </a:p>
      </dgm:t>
    </dgm:pt>
    <dgm:pt modelId="{A7920A2F-3244-4159-AF04-6A1D38B7B317}" type="parTrans" cxnId="{C4CCE57E-E871-46D6-BAD5-880252C95D22}">
      <dgm:prSet/>
      <dgm:spPr/>
      <dgm:t>
        <a:bodyPr rtlCol="0"/>
        <a:lstStyle/>
        <a:p>
          <a:pPr rtl="0"/>
          <a:endParaRPr lang="en-US" sz="1600"/>
        </a:p>
      </dgm:t>
    </dgm:pt>
    <dgm:pt modelId="{8500F72A-2C6D-4FDF-9C1D-CA691380EB0B}" type="sibTrans" cxnId="{C4CCE57E-E871-46D6-BAD5-880252C95D22}">
      <dgm:prSet/>
      <dgm:spPr/>
      <dgm:t>
        <a:bodyPr rtlCol="0"/>
        <a:lstStyle/>
        <a:p>
          <a:pPr rtl="0"/>
          <a:endParaRPr lang="en-US" sz="1600"/>
        </a:p>
      </dgm:t>
    </dgm:pt>
    <dgm:pt modelId="{40FC4FFE-8987-4A26-B7F4-8A516F18ADAE}">
      <dgm:prSet custT="1"/>
      <dgm:spPr/>
      <dgm:t>
        <a:bodyPr rtlCol="0"/>
        <a:lstStyle/>
        <a:p>
          <a:pPr rtl="0">
            <a:lnSpc>
              <a:spcPct val="100000"/>
            </a:lnSpc>
            <a:defRPr cap="all"/>
          </a:pPr>
          <a:r>
            <a:rPr lang="en-GB" sz="1400" b="1" dirty="0">
              <a:latin typeface="Gadugi" panose="020B0502040204020203" pitchFamily="34" charset="0"/>
              <a:ea typeface="Gadugi" panose="020B0502040204020203" pitchFamily="34" charset="0"/>
            </a:rPr>
            <a:t>Information technology</a:t>
          </a:r>
          <a:endParaRPr lang="en-gb" sz="1400" b="1" dirty="0">
            <a:latin typeface="Gadugi" panose="020B0502040204020203" pitchFamily="34" charset="0"/>
            <a:ea typeface="Gadugi" panose="020B0502040204020203" pitchFamily="34" charset="0"/>
          </a:endParaRPr>
        </a:p>
      </dgm:t>
    </dgm:pt>
    <dgm:pt modelId="{5B62599A-5C9B-48E7-896E-EA782AC60C8B}" type="sibTrans" cxnId="{C7AD8469-3C68-4AF9-AB82-79B0043AA120}">
      <dgm:prSet/>
      <dgm:spPr/>
      <dgm:t>
        <a:bodyPr rtlCol="0"/>
        <a:lstStyle/>
        <a:p>
          <a:pPr rtl="0"/>
          <a:endParaRPr lang="en-US" sz="1600"/>
        </a:p>
      </dgm:t>
    </dgm:pt>
    <dgm:pt modelId="{CAD7EF86-FB23-41F6-BF42-040B36DEFDB1}" type="parTrans" cxnId="{C7AD8469-3C68-4AF9-AB82-79B0043AA120}">
      <dgm:prSet/>
      <dgm:spPr/>
      <dgm:t>
        <a:bodyPr rtlCol="0"/>
        <a:lstStyle/>
        <a:p>
          <a:pPr rtl="0"/>
          <a:endParaRPr lang="en-US" sz="1600"/>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ScaleX="100000">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custT="1"/>
      <dgm:spPr/>
      <dgm:t>
        <a:bodyPr rtlCol="0"/>
        <a:lstStyle/>
        <a:p>
          <a:pPr>
            <a:lnSpc>
              <a:spcPct val="100000"/>
            </a:lnSpc>
            <a:defRPr cap="all"/>
          </a:pPr>
          <a:r>
            <a:rPr lang="en-GB" sz="1600" b="1" dirty="0">
              <a:latin typeface="Gadugi" panose="020B0502040204020203" pitchFamily="34" charset="0"/>
              <a:ea typeface="Gadugi" panose="020B0502040204020203" pitchFamily="34" charset="0"/>
            </a:rPr>
            <a:t>Physics</a:t>
          </a:r>
          <a:endParaRPr lang="en-gb" sz="1600" b="1" dirty="0">
            <a:latin typeface="Gadugi" panose="020B0502040204020203" pitchFamily="34" charset="0"/>
            <a:ea typeface="Gadugi" panose="020B0502040204020203" pitchFamily="34" charset="0"/>
          </a:endParaRPr>
        </a:p>
      </dgm:t>
    </dgm:pt>
    <dgm:pt modelId="{CAD7EF86-FB23-41F6-BF42-040B36DEFDB1}" type="parTrans" cxnId="{C7AD8469-3C68-4AF9-AB82-79B0043AA120}">
      <dgm:prSet/>
      <dgm:spPr/>
      <dgm:t>
        <a:bodyPr rtlCol="0"/>
        <a:lstStyle/>
        <a:p>
          <a:pPr rtl="0"/>
          <a:endParaRPr lang="en-US" sz="1600"/>
        </a:p>
      </dgm:t>
    </dgm:pt>
    <dgm:pt modelId="{5B62599A-5C9B-48E7-896E-EA782AC60C8B}" type="sibTrans" cxnId="{C7AD8469-3C68-4AF9-AB82-79B0043AA120}">
      <dgm:prSet/>
      <dgm:spPr/>
      <dgm:t>
        <a:bodyPr rtlCol="0"/>
        <a:lstStyle/>
        <a:p>
          <a:pPr rtl="0"/>
          <a:endParaRPr lang="en-US" sz="1600"/>
        </a:p>
      </dgm:t>
    </dgm:pt>
    <dgm:pt modelId="{49225C73-1633-42F1-AB3B-7CB183E5F8B8}">
      <dgm:prSet custT="1"/>
      <dgm:spPr/>
      <dgm:t>
        <a:bodyPr rtlCol="0"/>
        <a:lstStyle/>
        <a:p>
          <a:pPr>
            <a:lnSpc>
              <a:spcPct val="100000"/>
            </a:lnSpc>
            <a:defRPr cap="all"/>
          </a:pPr>
          <a:r>
            <a:rPr lang="en-gb" sz="1600" b="1" dirty="0">
              <a:latin typeface="Gadugi" panose="020B0502040204020203" pitchFamily="34" charset="0"/>
              <a:ea typeface="Gadugi" panose="020B0502040204020203" pitchFamily="34" charset="0"/>
            </a:rPr>
            <a:t>Chemistry</a:t>
          </a:r>
        </a:p>
      </dgm:t>
    </dgm:pt>
    <dgm:pt modelId="{1A0E2090-1D4F-438A-8766-B6030CE01ADD}" type="parTrans" cxnId="{A9154303-8225-4248-91DC-1B0156A35F07}">
      <dgm:prSet/>
      <dgm:spPr/>
      <dgm:t>
        <a:bodyPr rtlCol="0"/>
        <a:lstStyle/>
        <a:p>
          <a:pPr rtl="0"/>
          <a:endParaRPr lang="en-US" sz="1600"/>
        </a:p>
      </dgm:t>
    </dgm:pt>
    <dgm:pt modelId="{9646853A-8964-4519-A5B1-0B7D18B2983D}" type="sibTrans" cxnId="{A9154303-8225-4248-91DC-1B0156A35F07}">
      <dgm:prSet/>
      <dgm:spPr/>
      <dgm:t>
        <a:bodyPr rtlCol="0"/>
        <a:lstStyle/>
        <a:p>
          <a:pPr rtl="0"/>
          <a:endParaRPr lang="en-US" sz="1600"/>
        </a:p>
      </dgm:t>
    </dgm:pt>
    <dgm:pt modelId="{1C383F32-22E8-4F62-A3E0-BDC3D5F48992}">
      <dgm:prSet custT="1"/>
      <dgm:spPr/>
      <dgm:t>
        <a:bodyPr rtlCol="0"/>
        <a:lstStyle/>
        <a:p>
          <a:pPr>
            <a:lnSpc>
              <a:spcPct val="100000"/>
            </a:lnSpc>
            <a:defRPr cap="all"/>
          </a:pPr>
          <a:r>
            <a:rPr lang="en-gb" sz="1600" b="1" dirty="0">
              <a:latin typeface="Gadugi" panose="020B0502040204020203" pitchFamily="34" charset="0"/>
              <a:ea typeface="Gadugi" panose="020B0502040204020203" pitchFamily="34" charset="0"/>
            </a:rPr>
            <a:t>Biology</a:t>
          </a:r>
        </a:p>
      </dgm:t>
    </dgm:pt>
    <dgm:pt modelId="{A7920A2F-3244-4159-AF04-6A1D38B7B317}" type="parTrans" cxnId="{C4CCE57E-E871-46D6-BAD5-880252C95D22}">
      <dgm:prSet/>
      <dgm:spPr/>
      <dgm:t>
        <a:bodyPr rtlCol="0"/>
        <a:lstStyle/>
        <a:p>
          <a:pPr rtl="0"/>
          <a:endParaRPr lang="en-US" sz="1600"/>
        </a:p>
      </dgm:t>
    </dgm:pt>
    <dgm:pt modelId="{8500F72A-2C6D-4FDF-9C1D-CA691380EB0B}" type="sibTrans" cxnId="{C4CCE57E-E871-46D6-BAD5-880252C95D22}">
      <dgm:prSet/>
      <dgm:spPr/>
      <dgm:t>
        <a:bodyPr rtlCol="0"/>
        <a:lstStyle/>
        <a:p>
          <a:pPr rtl="0"/>
          <a:endParaRPr lang="en-US" sz="1600"/>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a:solidFill>
          <a:schemeClr val="accent3">
            <a:lumMod val="75000"/>
          </a:schemeClr>
        </a:solidFill>
        <a:ln>
          <a:solidFill>
            <a:schemeClr val="bg1"/>
          </a:solidFill>
        </a:ln>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a:solidFill>
          <a:schemeClr val="accent2"/>
        </a:solidFill>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st tubes"/>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9225C73-1633-42F1-AB3B-7CB183E5F8B8}">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planetary science</a:t>
          </a:r>
        </a:p>
      </dgm:t>
    </dgm:pt>
    <dgm:pt modelId="{1A0E2090-1D4F-438A-8766-B6030CE01ADD}" type="parTrans" cxnId="{A9154303-8225-4248-91DC-1B0156A35F07}">
      <dgm:prSet/>
      <dgm:spPr/>
      <dgm:t>
        <a:bodyPr rtlCol="0"/>
        <a:lstStyle/>
        <a:p>
          <a:pPr rtl="0"/>
          <a:endParaRPr lang="en-US" sz="1400"/>
        </a:p>
      </dgm:t>
    </dgm:pt>
    <dgm:pt modelId="{9646853A-8964-4519-A5B1-0B7D18B2983D}" type="sibTrans" cxnId="{A9154303-8225-4248-91DC-1B0156A35F07}">
      <dgm:prSet/>
      <dgm:spPr/>
      <dgm:t>
        <a:bodyPr rtlCol="0"/>
        <a:lstStyle/>
        <a:p>
          <a:pPr rtl="0"/>
          <a:endParaRPr lang="en-US" sz="1400"/>
        </a:p>
      </dgm:t>
    </dgm:pt>
    <dgm:pt modelId="{1C383F32-22E8-4F62-A3E0-BDC3D5F48992}">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Cosmology</a:t>
          </a:r>
          <a:endParaRPr lang="en-gb" sz="1400" b="1" dirty="0">
            <a:latin typeface="Gadugi" panose="020B0502040204020203" pitchFamily="34" charset="0"/>
            <a:ea typeface="Gadugi" panose="020B0502040204020203" pitchFamily="34" charset="0"/>
          </a:endParaRPr>
        </a:p>
      </dgm:t>
    </dgm:pt>
    <dgm:pt modelId="{A7920A2F-3244-4159-AF04-6A1D38B7B317}" type="parTrans" cxnId="{C4CCE57E-E871-46D6-BAD5-880252C95D22}">
      <dgm:prSet/>
      <dgm:spPr/>
      <dgm:t>
        <a:bodyPr rtlCol="0"/>
        <a:lstStyle/>
        <a:p>
          <a:pPr rtl="0"/>
          <a:endParaRPr lang="en-US" sz="1400"/>
        </a:p>
      </dgm:t>
    </dgm:pt>
    <dgm:pt modelId="{8500F72A-2C6D-4FDF-9C1D-CA691380EB0B}" type="sibTrans" cxnId="{C4CCE57E-E871-46D6-BAD5-880252C95D22}">
      <dgm:prSet/>
      <dgm:spPr/>
      <dgm:t>
        <a:bodyPr rtlCol="0"/>
        <a:lstStyle/>
        <a:p>
          <a:pPr rtl="0"/>
          <a:endParaRPr lang="en-US" sz="1400"/>
        </a:p>
      </dgm:t>
    </dgm:pt>
    <dgm:pt modelId="{40FC4FFE-8987-4A26-B7F4-8A516F18ADAE}">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Geology</a:t>
          </a:r>
          <a:endParaRPr lang="en-gb" sz="1400" b="1" dirty="0">
            <a:latin typeface="Gadugi" panose="020B0502040204020203" pitchFamily="34" charset="0"/>
            <a:ea typeface="Gadugi" panose="020B0502040204020203" pitchFamily="34" charset="0"/>
          </a:endParaRPr>
        </a:p>
      </dgm:t>
    </dgm:pt>
    <dgm:pt modelId="{5B62599A-5C9B-48E7-896E-EA782AC60C8B}" type="sibTrans" cxnId="{C7AD8469-3C68-4AF9-AB82-79B0043AA120}">
      <dgm:prSet/>
      <dgm:spPr/>
      <dgm:t>
        <a:bodyPr rtlCol="0"/>
        <a:lstStyle/>
        <a:p>
          <a:pPr rtl="0"/>
          <a:endParaRPr lang="en-US" sz="1400"/>
        </a:p>
      </dgm:t>
    </dgm:pt>
    <dgm:pt modelId="{CAD7EF86-FB23-41F6-BF42-040B36DEFDB1}" type="parTrans" cxnId="{C7AD8469-3C68-4AF9-AB82-79B0043AA120}">
      <dgm:prSet/>
      <dgm:spPr/>
      <dgm:t>
        <a:bodyPr rtlCol="0"/>
        <a:lstStyle/>
        <a:p>
          <a:pPr rtl="0"/>
          <a:endParaRPr lang="en-US" sz="1400"/>
        </a:p>
      </dgm:t>
    </dgm:pt>
    <dgm:pt modelId="{533C07BF-E776-4F46-BFEB-0A8A1377EB89}">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Astronomy</a:t>
          </a:r>
          <a:endParaRPr lang="en-gb" sz="1400" b="1" dirty="0">
            <a:latin typeface="Gadugi" panose="020B0502040204020203" pitchFamily="34" charset="0"/>
            <a:ea typeface="Gadugi" panose="020B0502040204020203" pitchFamily="34" charset="0"/>
          </a:endParaRPr>
        </a:p>
      </dgm:t>
    </dgm:pt>
    <dgm:pt modelId="{070CB593-871A-4A9F-8E68-63B15D6F33A3}" type="parTrans" cxnId="{BDDA48E4-D39B-462C-9C79-6AC043A47783}">
      <dgm:prSet/>
      <dgm:spPr/>
      <dgm:t>
        <a:bodyPr/>
        <a:lstStyle/>
        <a:p>
          <a:endParaRPr lang="en-GB" sz="1400"/>
        </a:p>
      </dgm:t>
    </dgm:pt>
    <dgm:pt modelId="{B060EDAA-68B8-4977-ADC6-90B77C7B9EE5}" type="sibTrans" cxnId="{BDDA48E4-D39B-462C-9C79-6AC043A47783}">
      <dgm:prSet/>
      <dgm:spPr/>
      <dgm:t>
        <a:bodyPr/>
        <a:lstStyle/>
        <a:p>
          <a:endParaRPr lang="en-GB" sz="1400"/>
        </a:p>
      </dgm:t>
    </dgm:pt>
    <dgm:pt modelId="{86298548-AB51-48C3-A426-E94F2B4A0BC3}">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Zoology</a:t>
          </a:r>
          <a:endParaRPr lang="en-gb" sz="1400" b="1" dirty="0">
            <a:latin typeface="Gadugi" panose="020B0502040204020203" pitchFamily="34" charset="0"/>
            <a:ea typeface="Gadugi" panose="020B0502040204020203" pitchFamily="34" charset="0"/>
          </a:endParaRPr>
        </a:p>
      </dgm:t>
    </dgm:pt>
    <dgm:pt modelId="{2C88591D-E1E5-496F-BE4F-0958D8E9E64B}" type="parTrans" cxnId="{2EB0B6FF-F563-42EE-B9A1-04B3D1DB1B69}">
      <dgm:prSet/>
      <dgm:spPr/>
      <dgm:t>
        <a:bodyPr/>
        <a:lstStyle/>
        <a:p>
          <a:endParaRPr lang="en-GB" sz="1400"/>
        </a:p>
      </dgm:t>
    </dgm:pt>
    <dgm:pt modelId="{1917C8DF-264D-4F7F-8099-D1524E58DBAE}" type="sibTrans" cxnId="{2EB0B6FF-F563-42EE-B9A1-04B3D1DB1B69}">
      <dgm:prSet/>
      <dgm:spPr/>
      <dgm:t>
        <a:bodyPr/>
        <a:lstStyle/>
        <a:p>
          <a:endParaRPr lang="en-GB" sz="1400"/>
        </a:p>
      </dgm:t>
    </dgm:pt>
    <dgm:pt modelId="{3BB73796-9F86-4EA4-BE41-E965E3E7AD87}">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Medicine</a:t>
          </a:r>
          <a:endParaRPr lang="en-gb" sz="1400" b="1" dirty="0">
            <a:latin typeface="Gadugi" panose="020B0502040204020203" pitchFamily="34" charset="0"/>
            <a:ea typeface="Gadugi" panose="020B0502040204020203" pitchFamily="34" charset="0"/>
          </a:endParaRPr>
        </a:p>
      </dgm:t>
    </dgm:pt>
    <dgm:pt modelId="{1EB0FC07-242E-4510-9D9A-CBCF211AF11B}" type="parTrans" cxnId="{CB77A489-A563-42B3-9518-A9609EB179CA}">
      <dgm:prSet/>
      <dgm:spPr/>
      <dgm:t>
        <a:bodyPr/>
        <a:lstStyle/>
        <a:p>
          <a:endParaRPr lang="en-GB" sz="1400"/>
        </a:p>
      </dgm:t>
    </dgm:pt>
    <dgm:pt modelId="{9C31917B-8149-49A5-BDB1-3879BD308E72}" type="sibTrans" cxnId="{CB77A489-A563-42B3-9518-A9609EB179CA}">
      <dgm:prSet/>
      <dgm:spPr/>
      <dgm:t>
        <a:bodyPr/>
        <a:lstStyle/>
        <a:p>
          <a:endParaRPr lang="en-GB" sz="1400"/>
        </a:p>
      </dgm:t>
    </dgm:pt>
    <dgm:pt modelId="{75981B61-8204-4325-BDC0-4AE9284A827C}">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Astro-physics</a:t>
          </a:r>
          <a:endParaRPr lang="en-gb" sz="1400" b="1" dirty="0">
            <a:latin typeface="Gadugi" panose="020B0502040204020203" pitchFamily="34" charset="0"/>
            <a:ea typeface="Gadugi" panose="020B0502040204020203" pitchFamily="34" charset="0"/>
          </a:endParaRPr>
        </a:p>
      </dgm:t>
    </dgm:pt>
    <dgm:pt modelId="{23E9A9B8-30F9-4AD0-BA6D-3529054F90D6}" type="parTrans" cxnId="{85E29D88-D372-4997-B45D-3E8BDD1B6498}">
      <dgm:prSet/>
      <dgm:spPr/>
      <dgm:t>
        <a:bodyPr/>
        <a:lstStyle/>
        <a:p>
          <a:endParaRPr lang="en-GB" sz="1400"/>
        </a:p>
      </dgm:t>
    </dgm:pt>
    <dgm:pt modelId="{DD59B9B8-3898-426C-B53B-8E4600024EAA}" type="sibTrans" cxnId="{85E29D88-D372-4997-B45D-3E8BDD1B6498}">
      <dgm:prSet/>
      <dgm:spPr/>
      <dgm:t>
        <a:bodyPr/>
        <a:lstStyle/>
        <a:p>
          <a:endParaRPr lang="en-GB" sz="1400"/>
        </a:p>
      </dgm:t>
    </dgm:pt>
    <dgm:pt modelId="{D9D21A0A-FC95-4EAB-9199-406FB94573B4}">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Meteor-ology</a:t>
          </a:r>
          <a:endParaRPr lang="en-gb" sz="1400" b="1" dirty="0">
            <a:latin typeface="Gadugi" panose="020B0502040204020203" pitchFamily="34" charset="0"/>
            <a:ea typeface="Gadugi" panose="020B0502040204020203" pitchFamily="34" charset="0"/>
          </a:endParaRPr>
        </a:p>
      </dgm:t>
    </dgm:pt>
    <dgm:pt modelId="{DDA08F81-B021-4094-8E06-9C72A97D1AF6}" type="parTrans" cxnId="{5228EE2D-DFAA-4B4C-9A2E-DBF152755A38}">
      <dgm:prSet/>
      <dgm:spPr/>
      <dgm:t>
        <a:bodyPr/>
        <a:lstStyle/>
        <a:p>
          <a:endParaRPr lang="en-GB" sz="1400"/>
        </a:p>
      </dgm:t>
    </dgm:pt>
    <dgm:pt modelId="{D403B3D9-D010-47DE-9459-1140D6C73665}" type="sibTrans" cxnId="{5228EE2D-DFAA-4B4C-9A2E-DBF152755A38}">
      <dgm:prSet/>
      <dgm:spPr/>
      <dgm:t>
        <a:bodyPr/>
        <a:lstStyle/>
        <a:p>
          <a:endParaRPr lang="en-GB" sz="1400"/>
        </a:p>
      </dgm:t>
    </dgm:pt>
    <dgm:pt modelId="{ACD8221E-169E-4C45-B63A-1FD05DC2C391}">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Bio-chemistry</a:t>
          </a:r>
          <a:endParaRPr lang="en-gb" sz="1400" b="1" dirty="0">
            <a:latin typeface="Gadugi" panose="020B0502040204020203" pitchFamily="34" charset="0"/>
            <a:ea typeface="Gadugi" panose="020B0502040204020203" pitchFamily="34" charset="0"/>
          </a:endParaRPr>
        </a:p>
      </dgm:t>
    </dgm:pt>
    <dgm:pt modelId="{85219CEA-0C71-4EAA-BC28-CDF9B242A04E}" type="parTrans" cxnId="{90FF32B4-FE0A-495A-A0DF-2571BD8C2885}">
      <dgm:prSet/>
      <dgm:spPr/>
      <dgm:t>
        <a:bodyPr/>
        <a:lstStyle/>
        <a:p>
          <a:endParaRPr lang="en-GB" sz="1400"/>
        </a:p>
      </dgm:t>
    </dgm:pt>
    <dgm:pt modelId="{F5769C46-96B4-4A16-85C5-671B936FA82E}" type="sibTrans" cxnId="{90FF32B4-FE0A-495A-A0DF-2571BD8C2885}">
      <dgm:prSet/>
      <dgm:spPr/>
      <dgm:t>
        <a:bodyPr/>
        <a:lstStyle/>
        <a:p>
          <a:endParaRPr lang="en-GB" sz="1400"/>
        </a:p>
      </dgm:t>
    </dgm:pt>
    <dgm:pt modelId="{7675DB03-7042-412A-9CAA-8D7C44BDA1E9}">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Micro-biology</a:t>
          </a:r>
          <a:endParaRPr lang="en-gb" sz="1400" b="1" dirty="0">
            <a:latin typeface="Gadugi" panose="020B0502040204020203" pitchFamily="34" charset="0"/>
            <a:ea typeface="Gadugi" panose="020B0502040204020203" pitchFamily="34" charset="0"/>
          </a:endParaRPr>
        </a:p>
      </dgm:t>
    </dgm:pt>
    <dgm:pt modelId="{F288241B-7BE8-45C6-8990-1E4872EF6DF6}" type="parTrans" cxnId="{C20E9EA7-7FCB-4776-B98F-E1468BC69B94}">
      <dgm:prSet/>
      <dgm:spPr/>
      <dgm:t>
        <a:bodyPr/>
        <a:lstStyle/>
        <a:p>
          <a:endParaRPr lang="en-GB" sz="1400"/>
        </a:p>
      </dgm:t>
    </dgm:pt>
    <dgm:pt modelId="{C530393A-DBB1-4058-A4D7-827FA0C32AD2}" type="sibTrans" cxnId="{C20E9EA7-7FCB-4776-B98F-E1468BC69B94}">
      <dgm:prSet/>
      <dgm:spPr/>
      <dgm:t>
        <a:bodyPr/>
        <a:lstStyle/>
        <a:p>
          <a:endParaRPr lang="en-GB" sz="1400"/>
        </a:p>
      </dgm:t>
    </dgm:pt>
    <dgm:pt modelId="{31FB394A-0090-49DE-896C-D39BB73228EF}">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Botany</a:t>
          </a:r>
          <a:endParaRPr lang="en-gb" sz="1400" b="1" dirty="0">
            <a:latin typeface="Gadugi" panose="020B0502040204020203" pitchFamily="34" charset="0"/>
            <a:ea typeface="Gadugi" panose="020B0502040204020203" pitchFamily="34" charset="0"/>
          </a:endParaRPr>
        </a:p>
      </dgm:t>
    </dgm:pt>
    <dgm:pt modelId="{FFDC9140-0251-436D-BE76-6AE30CC8CDDF}" type="parTrans" cxnId="{B0D810EC-EE50-4398-A4AF-4122675241D3}">
      <dgm:prSet/>
      <dgm:spPr/>
      <dgm:t>
        <a:bodyPr/>
        <a:lstStyle/>
        <a:p>
          <a:endParaRPr lang="en-GB" sz="1400"/>
        </a:p>
      </dgm:t>
    </dgm:pt>
    <dgm:pt modelId="{E22259DE-ADDE-405C-89AF-8C56F33B7F17}" type="sibTrans" cxnId="{B0D810EC-EE50-4398-A4AF-4122675241D3}">
      <dgm:prSet/>
      <dgm:spPr/>
      <dgm:t>
        <a:bodyPr/>
        <a:lstStyle/>
        <a:p>
          <a:endParaRPr lang="en-GB" sz="1400"/>
        </a:p>
      </dgm:t>
    </dgm:pt>
    <dgm:pt modelId="{1AFD7882-B055-4174-85D8-281FF4992FFF}">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Ecology</a:t>
          </a:r>
          <a:endParaRPr lang="en-gb" sz="1400" b="1" dirty="0">
            <a:latin typeface="Gadugi" panose="020B0502040204020203" pitchFamily="34" charset="0"/>
            <a:ea typeface="Gadugi" panose="020B0502040204020203" pitchFamily="34" charset="0"/>
          </a:endParaRPr>
        </a:p>
      </dgm:t>
    </dgm:pt>
    <dgm:pt modelId="{AC17B592-CF9A-495D-9789-AD829CDD19FB}" type="parTrans" cxnId="{4DEFB87D-7682-4389-9202-E1CFC9E71311}">
      <dgm:prSet/>
      <dgm:spPr/>
      <dgm:t>
        <a:bodyPr/>
        <a:lstStyle/>
        <a:p>
          <a:endParaRPr lang="en-GB" sz="1400"/>
        </a:p>
      </dgm:t>
    </dgm:pt>
    <dgm:pt modelId="{F65DED2D-A495-4CF8-9DAF-6031F2D811C7}" type="sibTrans" cxnId="{4DEFB87D-7682-4389-9202-E1CFC9E71311}">
      <dgm:prSet/>
      <dgm:spPr/>
      <dgm:t>
        <a:bodyPr/>
        <a:lstStyle/>
        <a:p>
          <a:endParaRPr lang="en-GB" sz="1400"/>
        </a:p>
      </dgm:t>
    </dgm:pt>
    <dgm:pt modelId="{5FC4D631-4986-4497-8FE0-B013F04C75F2}">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Astro-Biology</a:t>
          </a:r>
          <a:endParaRPr lang="en-gb" sz="1400" b="1" dirty="0">
            <a:latin typeface="Gadugi" panose="020B0502040204020203" pitchFamily="34" charset="0"/>
            <a:ea typeface="Gadugi" panose="020B0502040204020203" pitchFamily="34" charset="0"/>
          </a:endParaRPr>
        </a:p>
      </dgm:t>
    </dgm:pt>
    <dgm:pt modelId="{D2CDB8AC-56E6-4039-80D7-0D38688FCF1C}" type="parTrans" cxnId="{2F9F046D-B329-47E3-8C3B-311017D62C7C}">
      <dgm:prSet/>
      <dgm:spPr/>
      <dgm:t>
        <a:bodyPr/>
        <a:lstStyle/>
        <a:p>
          <a:endParaRPr lang="en-GB" sz="1400"/>
        </a:p>
      </dgm:t>
    </dgm:pt>
    <dgm:pt modelId="{95EC1906-F12B-4816-8CAB-02404C858665}" type="sibTrans" cxnId="{2F9F046D-B329-47E3-8C3B-311017D62C7C}">
      <dgm:prSet/>
      <dgm:spPr/>
      <dgm:t>
        <a:bodyPr/>
        <a:lstStyle/>
        <a:p>
          <a:endParaRPr lang="en-GB" sz="1400"/>
        </a:p>
      </dgm:t>
    </dgm:pt>
    <dgm:pt modelId="{E9A6AB6E-D7B3-4C21-AB23-EAFCB1431D66}">
      <dgm:prSet custT="1"/>
      <dgm:spPr/>
      <dgm:t>
        <a:bodyPr rtlCol="0"/>
        <a:lstStyle/>
        <a:p>
          <a:pPr>
            <a:lnSpc>
              <a:spcPct val="100000"/>
            </a:lnSpc>
            <a:defRPr cap="all"/>
          </a:pPr>
          <a:r>
            <a:rPr lang="en-GB" sz="1400" b="1" dirty="0">
              <a:latin typeface="Gadugi" panose="020B0502040204020203" pitchFamily="34" charset="0"/>
              <a:ea typeface="Gadugi" panose="020B0502040204020203" pitchFamily="34" charset="0"/>
            </a:rPr>
            <a:t>Astro-chemistry</a:t>
          </a:r>
          <a:endParaRPr lang="en-gb" sz="1400" b="1" dirty="0">
            <a:latin typeface="Gadugi" panose="020B0502040204020203" pitchFamily="34" charset="0"/>
            <a:ea typeface="Gadugi" panose="020B0502040204020203" pitchFamily="34" charset="0"/>
          </a:endParaRPr>
        </a:p>
      </dgm:t>
    </dgm:pt>
    <dgm:pt modelId="{670E57BD-B5F0-469D-85DF-4A656CBF9021}" type="parTrans" cxnId="{B1928CCA-2B61-4C8A-9793-7C19062ACF7E}">
      <dgm:prSet/>
      <dgm:spPr/>
      <dgm:t>
        <a:bodyPr/>
        <a:lstStyle/>
        <a:p>
          <a:endParaRPr lang="en-GB"/>
        </a:p>
      </dgm:t>
    </dgm:pt>
    <dgm:pt modelId="{15589625-63C9-4330-9828-7E9684E85206}" type="sibTrans" cxnId="{B1928CCA-2B61-4C8A-9793-7C19062ACF7E}">
      <dgm:prSet/>
      <dgm:spPr/>
      <dgm:t>
        <a:bodyPr/>
        <a:lstStyle/>
        <a:p>
          <a:endParaRPr lang="en-GB"/>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14"/>
      <dgm:spPr/>
    </dgm:pt>
    <dgm:pt modelId="{7C175B98-93F4-4D7C-BB95-1514AB879CD5}" type="pres">
      <dgm:prSet presAssocID="{40FC4FFE-8987-4A26-B7F4-8A516F18ADAE}" presName="iconRect" presStyleLbl="node1" presStyleIdx="0" presStyleCnt="1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ystals with solid fill"/>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14">
        <dgm:presLayoutVars>
          <dgm:chMax val="1"/>
          <dgm:chPref val="1"/>
        </dgm:presLayoutVars>
      </dgm:prSet>
      <dgm:spPr/>
    </dgm:pt>
    <dgm:pt modelId="{FD1EED9C-83D3-41AD-A09B-D3B36354168F}" type="pres">
      <dgm:prSet presAssocID="{5B62599A-5C9B-48E7-896E-EA782AC60C8B}" presName="sibTrans" presStyleCnt="0"/>
      <dgm:spPr/>
    </dgm:pt>
    <dgm:pt modelId="{B84CD879-7D3B-44C2-99EC-0AA97D1E922F}" type="pres">
      <dgm:prSet presAssocID="{533C07BF-E776-4F46-BFEB-0A8A1377EB89}" presName="compNode" presStyleCnt="0"/>
      <dgm:spPr/>
    </dgm:pt>
    <dgm:pt modelId="{FE8DBFE9-EBCF-4ECE-8560-5E1BE025A467}" type="pres">
      <dgm:prSet presAssocID="{533C07BF-E776-4F46-BFEB-0A8A1377EB89}" presName="iconBgRect" presStyleLbl="bgShp" presStyleIdx="1" presStyleCnt="14"/>
      <dgm:spPr/>
    </dgm:pt>
    <dgm:pt modelId="{447FDCD9-3BC5-4F9E-9E72-62E3EFE8F921}" type="pres">
      <dgm:prSet presAssocID="{533C07BF-E776-4F46-BFEB-0A8A1377EB89}" presName="iconRect" presStyleLbl="node1" presStyleIdx="1" presStyleCnt="1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stellation with solid fill"/>
        </a:ext>
      </dgm:extLst>
    </dgm:pt>
    <dgm:pt modelId="{673AE51C-8BF5-465A-8A30-F1A66CA1FA98}" type="pres">
      <dgm:prSet presAssocID="{533C07BF-E776-4F46-BFEB-0A8A1377EB89}" presName="spaceRect" presStyleCnt="0"/>
      <dgm:spPr/>
    </dgm:pt>
    <dgm:pt modelId="{339D4985-0E7A-466B-815D-18B887105F5A}" type="pres">
      <dgm:prSet presAssocID="{533C07BF-E776-4F46-BFEB-0A8A1377EB89}" presName="textRect" presStyleLbl="revTx" presStyleIdx="1" presStyleCnt="14">
        <dgm:presLayoutVars>
          <dgm:chMax val="1"/>
          <dgm:chPref val="1"/>
        </dgm:presLayoutVars>
      </dgm:prSet>
      <dgm:spPr/>
    </dgm:pt>
    <dgm:pt modelId="{D8BEADE2-3372-4B69-B883-FE69ADD01CD6}" type="pres">
      <dgm:prSet presAssocID="{B060EDAA-68B8-4977-ADC6-90B77C7B9EE5}" presName="sibTrans" presStyleCnt="0"/>
      <dgm:spPr/>
    </dgm:pt>
    <dgm:pt modelId="{1DBEB0E8-E643-4865-9988-56AA86AC2D10}" type="pres">
      <dgm:prSet presAssocID="{86298548-AB51-48C3-A426-E94F2B4A0BC3}" presName="compNode" presStyleCnt="0"/>
      <dgm:spPr/>
    </dgm:pt>
    <dgm:pt modelId="{4C4DBAE4-FB7E-4815-B17F-CCC8256909E6}" type="pres">
      <dgm:prSet presAssocID="{86298548-AB51-48C3-A426-E94F2B4A0BC3}" presName="iconBgRect" presStyleLbl="bgShp" presStyleIdx="2" presStyleCnt="14"/>
      <dgm:spPr/>
    </dgm:pt>
    <dgm:pt modelId="{88E94761-1DD0-4E2B-AA67-8CDA8B77E7AA}" type="pres">
      <dgm:prSet presAssocID="{86298548-AB51-48C3-A426-E94F2B4A0BC3}" presName="iconRect" presStyleLbl="node1" presStyleIdx="2" presStyleCnt="1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on with solid fill"/>
        </a:ext>
      </dgm:extLst>
    </dgm:pt>
    <dgm:pt modelId="{59B149F3-867C-4127-92BC-83B72D929A91}" type="pres">
      <dgm:prSet presAssocID="{86298548-AB51-48C3-A426-E94F2B4A0BC3}" presName="spaceRect" presStyleCnt="0"/>
      <dgm:spPr/>
    </dgm:pt>
    <dgm:pt modelId="{651F10D8-E6A6-4B25-BCB5-102739D11FB8}" type="pres">
      <dgm:prSet presAssocID="{86298548-AB51-48C3-A426-E94F2B4A0BC3}" presName="textRect" presStyleLbl="revTx" presStyleIdx="2" presStyleCnt="14">
        <dgm:presLayoutVars>
          <dgm:chMax val="1"/>
          <dgm:chPref val="1"/>
        </dgm:presLayoutVars>
      </dgm:prSet>
      <dgm:spPr/>
    </dgm:pt>
    <dgm:pt modelId="{7877DD7D-6C4D-4879-A566-7DE03C75180A}" type="pres">
      <dgm:prSet presAssocID="{1917C8DF-264D-4F7F-8099-D1524E58DBAE}" presName="sibTrans" presStyleCnt="0"/>
      <dgm:spPr/>
    </dgm:pt>
    <dgm:pt modelId="{84F104FC-AC5D-48A4-A2D8-50AB47571A74}" type="pres">
      <dgm:prSet presAssocID="{3BB73796-9F86-4EA4-BE41-E965E3E7AD87}" presName="compNode" presStyleCnt="0"/>
      <dgm:spPr/>
    </dgm:pt>
    <dgm:pt modelId="{87570607-C582-446F-9D50-27A0A0EFEE55}" type="pres">
      <dgm:prSet presAssocID="{3BB73796-9F86-4EA4-BE41-E965E3E7AD87}" presName="iconBgRect" presStyleLbl="bgShp" presStyleIdx="3" presStyleCnt="14"/>
      <dgm:spPr/>
    </dgm:pt>
    <dgm:pt modelId="{7F146051-2485-4D52-8FCA-FB81F676D2DB}" type="pres">
      <dgm:prSet presAssocID="{3BB73796-9F86-4EA4-BE41-E965E3E7AD87}" presName="iconRect" presStyleLbl="node1" presStyleIdx="3" presStyleCnt="1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dicine with solid fill"/>
        </a:ext>
      </dgm:extLst>
    </dgm:pt>
    <dgm:pt modelId="{B5728498-AF68-4D96-B216-780C2D180133}" type="pres">
      <dgm:prSet presAssocID="{3BB73796-9F86-4EA4-BE41-E965E3E7AD87}" presName="spaceRect" presStyleCnt="0"/>
      <dgm:spPr/>
    </dgm:pt>
    <dgm:pt modelId="{113E9037-5F1D-439A-A24A-216D8EEF59A1}" type="pres">
      <dgm:prSet presAssocID="{3BB73796-9F86-4EA4-BE41-E965E3E7AD87}" presName="textRect" presStyleLbl="revTx" presStyleIdx="3" presStyleCnt="14">
        <dgm:presLayoutVars>
          <dgm:chMax val="1"/>
          <dgm:chPref val="1"/>
        </dgm:presLayoutVars>
      </dgm:prSet>
      <dgm:spPr/>
    </dgm:pt>
    <dgm:pt modelId="{FFF34C65-5D14-404F-BCC2-3FBC0EB31898}" type="pres">
      <dgm:prSet presAssocID="{9C31917B-8149-49A5-BDB1-3879BD308E72}" presName="sibTrans" presStyleCnt="0"/>
      <dgm:spPr/>
    </dgm:pt>
    <dgm:pt modelId="{2CA5BA22-737C-4180-AADB-E4CF40CAB725}" type="pres">
      <dgm:prSet presAssocID="{75981B61-8204-4325-BDC0-4AE9284A827C}" presName="compNode" presStyleCnt="0"/>
      <dgm:spPr/>
    </dgm:pt>
    <dgm:pt modelId="{699810CD-F28D-4984-B397-BEDE8D892424}" type="pres">
      <dgm:prSet presAssocID="{75981B61-8204-4325-BDC0-4AE9284A827C}" presName="iconBgRect" presStyleLbl="bgShp" presStyleIdx="4" presStyleCnt="14"/>
      <dgm:spPr/>
    </dgm:pt>
    <dgm:pt modelId="{6FB86732-4E33-421E-A021-838DC36E80A4}" type="pres">
      <dgm:prSet presAssocID="{75981B61-8204-4325-BDC0-4AE9284A827C}" presName="iconRect" presStyleLbl="node1" presStyleIdx="4" presStyleCnt="1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olar system"/>
        </a:ext>
      </dgm:extLst>
    </dgm:pt>
    <dgm:pt modelId="{A097BABA-8D9B-47F6-A92E-384785D12901}" type="pres">
      <dgm:prSet presAssocID="{75981B61-8204-4325-BDC0-4AE9284A827C}" presName="spaceRect" presStyleCnt="0"/>
      <dgm:spPr/>
    </dgm:pt>
    <dgm:pt modelId="{93030BA5-3B29-4625-9FF0-56AE77EDF614}" type="pres">
      <dgm:prSet presAssocID="{75981B61-8204-4325-BDC0-4AE9284A827C}" presName="textRect" presStyleLbl="revTx" presStyleIdx="4" presStyleCnt="14">
        <dgm:presLayoutVars>
          <dgm:chMax val="1"/>
          <dgm:chPref val="1"/>
        </dgm:presLayoutVars>
      </dgm:prSet>
      <dgm:spPr/>
    </dgm:pt>
    <dgm:pt modelId="{2FE5EDB5-53BD-4A6A-8E8A-9F2A51400213}" type="pres">
      <dgm:prSet presAssocID="{DD59B9B8-3898-426C-B53B-8E4600024EAA}"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5" presStyleCnt="14"/>
      <dgm:spPr/>
    </dgm:pt>
    <dgm:pt modelId="{DB4CA7C4-FCA1-4127-B20A-2A5C031A3CF4}" type="pres">
      <dgm:prSet presAssocID="{49225C73-1633-42F1-AB3B-7CB183E5F8B8}" presName="iconRect" presStyleLbl="node1" presStyleIdx="5" presStyleCnt="1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arth Globe Americas"/>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5" presStyleCnt="14">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6" presStyleCnt="14"/>
      <dgm:spPr/>
    </dgm:pt>
    <dgm:pt modelId="{39509775-983E-4110-B989-EE2CD6514BE0}" type="pres">
      <dgm:prSet presAssocID="{1C383F32-22E8-4F62-A3E0-BDC3D5F48992}" presName="iconRect" presStyleLbl="node1" presStyleIdx="6" presStyleCnt="1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Outer Space Landscape outline"/>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6" presStyleCnt="14" custScaleX="116144">
        <dgm:presLayoutVars>
          <dgm:chMax val="1"/>
          <dgm:chPref val="1"/>
        </dgm:presLayoutVars>
      </dgm:prSet>
      <dgm:spPr/>
    </dgm:pt>
    <dgm:pt modelId="{BCF1D43A-5C6D-42C1-BFA2-8E587B98214F}" type="pres">
      <dgm:prSet presAssocID="{8500F72A-2C6D-4FDF-9C1D-CA691380EB0B}" presName="sibTrans" presStyleCnt="0"/>
      <dgm:spPr/>
    </dgm:pt>
    <dgm:pt modelId="{5234A1F9-B007-4B65-9034-1BCDE2F7E113}" type="pres">
      <dgm:prSet presAssocID="{D9D21A0A-FC95-4EAB-9199-406FB94573B4}" presName="compNode" presStyleCnt="0"/>
      <dgm:spPr/>
    </dgm:pt>
    <dgm:pt modelId="{E08C81B0-EC08-4CFA-ABC1-56A81EADA6B3}" type="pres">
      <dgm:prSet presAssocID="{D9D21A0A-FC95-4EAB-9199-406FB94573B4}" presName="iconBgRect" presStyleLbl="bgShp" presStyleIdx="7" presStyleCnt="14"/>
      <dgm:spPr/>
    </dgm:pt>
    <dgm:pt modelId="{89777439-0745-440F-AB01-EB34F6BA6642}" type="pres">
      <dgm:prSet presAssocID="{D9D21A0A-FC95-4EAB-9199-406FB94573B4}" presName="iconRect" presStyleLbl="node1" presStyleIdx="7" presStyleCnt="14"/>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Partial sun with solid fill"/>
        </a:ext>
      </dgm:extLst>
    </dgm:pt>
    <dgm:pt modelId="{BCDB4F5B-E585-45D3-9055-412645A539F2}" type="pres">
      <dgm:prSet presAssocID="{D9D21A0A-FC95-4EAB-9199-406FB94573B4}" presName="spaceRect" presStyleCnt="0"/>
      <dgm:spPr/>
    </dgm:pt>
    <dgm:pt modelId="{046F98B6-F028-44B0-B22F-33F3052F633A}" type="pres">
      <dgm:prSet presAssocID="{D9D21A0A-FC95-4EAB-9199-406FB94573B4}" presName="textRect" presStyleLbl="revTx" presStyleIdx="7" presStyleCnt="14">
        <dgm:presLayoutVars>
          <dgm:chMax val="1"/>
          <dgm:chPref val="1"/>
        </dgm:presLayoutVars>
      </dgm:prSet>
      <dgm:spPr/>
    </dgm:pt>
    <dgm:pt modelId="{AAE3D765-0DCE-448D-9932-C918CBA86DCE}" type="pres">
      <dgm:prSet presAssocID="{D403B3D9-D010-47DE-9459-1140D6C73665}" presName="sibTrans" presStyleCnt="0"/>
      <dgm:spPr/>
    </dgm:pt>
    <dgm:pt modelId="{50565C8F-B778-42B1-9798-E588A0136C9F}" type="pres">
      <dgm:prSet presAssocID="{ACD8221E-169E-4C45-B63A-1FD05DC2C391}" presName="compNode" presStyleCnt="0"/>
      <dgm:spPr/>
    </dgm:pt>
    <dgm:pt modelId="{33207D19-37E6-40B9-A11A-A959AEF6F68D}" type="pres">
      <dgm:prSet presAssocID="{ACD8221E-169E-4C45-B63A-1FD05DC2C391}" presName="iconBgRect" presStyleLbl="bgShp" presStyleIdx="8" presStyleCnt="14"/>
      <dgm:spPr/>
    </dgm:pt>
    <dgm:pt modelId="{610459DA-F7E9-41DA-89A8-ACAE5ACEBFFB}" type="pres">
      <dgm:prSet presAssocID="{ACD8221E-169E-4C45-B63A-1FD05DC2C391}" presName="iconRect" presStyleLbl="node1" presStyleIdx="8" presStyleCnt="14"/>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Flask"/>
        </a:ext>
      </dgm:extLst>
    </dgm:pt>
    <dgm:pt modelId="{36503EDA-848F-4C1B-A710-91D654E7A6A3}" type="pres">
      <dgm:prSet presAssocID="{ACD8221E-169E-4C45-B63A-1FD05DC2C391}" presName="spaceRect" presStyleCnt="0"/>
      <dgm:spPr/>
    </dgm:pt>
    <dgm:pt modelId="{B7A73DBE-040B-4AB6-8E45-2075B69D8288}" type="pres">
      <dgm:prSet presAssocID="{ACD8221E-169E-4C45-B63A-1FD05DC2C391}" presName="textRect" presStyleLbl="revTx" presStyleIdx="8" presStyleCnt="14">
        <dgm:presLayoutVars>
          <dgm:chMax val="1"/>
          <dgm:chPref val="1"/>
        </dgm:presLayoutVars>
      </dgm:prSet>
      <dgm:spPr/>
    </dgm:pt>
    <dgm:pt modelId="{0F5B998C-789E-4773-B2F4-FC0F2AA5523F}" type="pres">
      <dgm:prSet presAssocID="{F5769C46-96B4-4A16-85C5-671B936FA82E}" presName="sibTrans" presStyleCnt="0"/>
      <dgm:spPr/>
    </dgm:pt>
    <dgm:pt modelId="{D914C0B9-9DC7-446F-8ADC-FE1948FE154B}" type="pres">
      <dgm:prSet presAssocID="{7675DB03-7042-412A-9CAA-8D7C44BDA1E9}" presName="compNode" presStyleCnt="0"/>
      <dgm:spPr/>
    </dgm:pt>
    <dgm:pt modelId="{BCE0B334-C21C-4AF5-ABB8-1C1D5FE33D13}" type="pres">
      <dgm:prSet presAssocID="{7675DB03-7042-412A-9CAA-8D7C44BDA1E9}" presName="iconBgRect" presStyleLbl="bgShp" presStyleIdx="9" presStyleCnt="14"/>
      <dgm:spPr/>
    </dgm:pt>
    <dgm:pt modelId="{BA383E41-1F8F-4AA6-A4EF-14120387C223}" type="pres">
      <dgm:prSet presAssocID="{7675DB03-7042-412A-9CAA-8D7C44BDA1E9}" presName="iconRect" presStyleLbl="node1" presStyleIdx="9" presStyleCnt="14"/>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dgm:spPr>
      <dgm:extLst>
        <a:ext uri="{E40237B7-FDA0-4F09-8148-C483321AD2D9}">
          <dgm14:cNvPr xmlns:dgm14="http://schemas.microsoft.com/office/drawing/2010/diagram" id="0" name="" descr="Petri Dish with solid fill"/>
        </a:ext>
      </dgm:extLst>
    </dgm:pt>
    <dgm:pt modelId="{7F589315-6BA5-4D28-B336-8667C85F8F80}" type="pres">
      <dgm:prSet presAssocID="{7675DB03-7042-412A-9CAA-8D7C44BDA1E9}" presName="spaceRect" presStyleCnt="0"/>
      <dgm:spPr/>
    </dgm:pt>
    <dgm:pt modelId="{6E7FB51F-BDC4-4B9D-B6D4-91F41129202B}" type="pres">
      <dgm:prSet presAssocID="{7675DB03-7042-412A-9CAA-8D7C44BDA1E9}" presName="textRect" presStyleLbl="revTx" presStyleIdx="9" presStyleCnt="14">
        <dgm:presLayoutVars>
          <dgm:chMax val="1"/>
          <dgm:chPref val="1"/>
        </dgm:presLayoutVars>
      </dgm:prSet>
      <dgm:spPr/>
    </dgm:pt>
    <dgm:pt modelId="{FC3CE185-0D0F-4F63-BD75-2C6614CFD70E}" type="pres">
      <dgm:prSet presAssocID="{C530393A-DBB1-4058-A4D7-827FA0C32AD2}" presName="sibTrans" presStyleCnt="0"/>
      <dgm:spPr/>
    </dgm:pt>
    <dgm:pt modelId="{B2F2608F-78BE-4FF7-9B0A-AE77CCC551AA}" type="pres">
      <dgm:prSet presAssocID="{31FB394A-0090-49DE-896C-D39BB73228EF}" presName="compNode" presStyleCnt="0"/>
      <dgm:spPr/>
    </dgm:pt>
    <dgm:pt modelId="{B1D8D3B2-D56A-4CAB-9853-E5CE279181E1}" type="pres">
      <dgm:prSet presAssocID="{31FB394A-0090-49DE-896C-D39BB73228EF}" presName="iconBgRect" presStyleLbl="bgShp" presStyleIdx="10" presStyleCnt="14"/>
      <dgm:spPr/>
    </dgm:pt>
    <dgm:pt modelId="{CEB13492-6D22-42F6-AE17-13665CD559AB}" type="pres">
      <dgm:prSet presAssocID="{31FB394A-0090-49DE-896C-D39BB73228EF}" presName="iconRect" presStyleLbl="node1" presStyleIdx="10" presStyleCnt="14"/>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a:blipFill>
      </dgm:spPr>
      <dgm:extLst>
        <a:ext uri="{E40237B7-FDA0-4F09-8148-C483321AD2D9}">
          <dgm14:cNvPr xmlns:dgm14="http://schemas.microsoft.com/office/drawing/2010/diagram" id="0" name="" descr="Plant With Roots with solid fill"/>
        </a:ext>
      </dgm:extLst>
    </dgm:pt>
    <dgm:pt modelId="{4F882F5F-4BC3-4BD2-848D-FC62546D84C7}" type="pres">
      <dgm:prSet presAssocID="{31FB394A-0090-49DE-896C-D39BB73228EF}" presName="spaceRect" presStyleCnt="0"/>
      <dgm:spPr/>
    </dgm:pt>
    <dgm:pt modelId="{7D13258B-C3A5-4BA0-A40A-3AAA1F098FD4}" type="pres">
      <dgm:prSet presAssocID="{31FB394A-0090-49DE-896C-D39BB73228EF}" presName="textRect" presStyleLbl="revTx" presStyleIdx="10" presStyleCnt="14">
        <dgm:presLayoutVars>
          <dgm:chMax val="1"/>
          <dgm:chPref val="1"/>
        </dgm:presLayoutVars>
      </dgm:prSet>
      <dgm:spPr/>
    </dgm:pt>
    <dgm:pt modelId="{61445C86-72F3-4FF6-BDDA-237A5068FF3F}" type="pres">
      <dgm:prSet presAssocID="{E22259DE-ADDE-405C-89AF-8C56F33B7F17}" presName="sibTrans" presStyleCnt="0"/>
      <dgm:spPr/>
    </dgm:pt>
    <dgm:pt modelId="{6D49D1C7-8F9F-432D-945D-BB2155AB73A0}" type="pres">
      <dgm:prSet presAssocID="{1AFD7882-B055-4174-85D8-281FF4992FFF}" presName="compNode" presStyleCnt="0"/>
      <dgm:spPr/>
    </dgm:pt>
    <dgm:pt modelId="{8BF0E652-B9E3-4530-BCAD-9FA1CEB0B379}" type="pres">
      <dgm:prSet presAssocID="{1AFD7882-B055-4174-85D8-281FF4992FFF}" presName="iconBgRect" presStyleLbl="bgShp" presStyleIdx="11" presStyleCnt="14"/>
      <dgm:spPr/>
    </dgm:pt>
    <dgm:pt modelId="{1624B9A7-EB54-4CF5-A958-C38CF171756C}" type="pres">
      <dgm:prSet presAssocID="{1AFD7882-B055-4174-85D8-281FF4992FFF}" presName="iconRect" presStyleLbl="node1" presStyleIdx="11" presStyleCnt="14"/>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a:blipFill>
      </dgm:spPr>
      <dgm:extLst>
        <a:ext uri="{E40237B7-FDA0-4F09-8148-C483321AD2D9}">
          <dgm14:cNvPr xmlns:dgm14="http://schemas.microsoft.com/office/drawing/2010/diagram" id="0" name="" descr="Sustainability with solid fill"/>
        </a:ext>
      </dgm:extLst>
    </dgm:pt>
    <dgm:pt modelId="{E55D11EE-E357-4E27-85E3-61F6ACCD71B5}" type="pres">
      <dgm:prSet presAssocID="{1AFD7882-B055-4174-85D8-281FF4992FFF}" presName="spaceRect" presStyleCnt="0"/>
      <dgm:spPr/>
    </dgm:pt>
    <dgm:pt modelId="{84F66FBD-AF0D-4014-82F3-6A4326D39B41}" type="pres">
      <dgm:prSet presAssocID="{1AFD7882-B055-4174-85D8-281FF4992FFF}" presName="textRect" presStyleLbl="revTx" presStyleIdx="11" presStyleCnt="14">
        <dgm:presLayoutVars>
          <dgm:chMax val="1"/>
          <dgm:chPref val="1"/>
        </dgm:presLayoutVars>
      </dgm:prSet>
      <dgm:spPr/>
    </dgm:pt>
    <dgm:pt modelId="{56F68E25-CC5A-4BBD-852A-1A1BED2BBB13}" type="pres">
      <dgm:prSet presAssocID="{F65DED2D-A495-4CF8-9DAF-6031F2D811C7}" presName="sibTrans" presStyleCnt="0"/>
      <dgm:spPr/>
    </dgm:pt>
    <dgm:pt modelId="{AF0A8B6B-48F3-4166-9A40-147A0E7605DE}" type="pres">
      <dgm:prSet presAssocID="{5FC4D631-4986-4497-8FE0-B013F04C75F2}" presName="compNode" presStyleCnt="0"/>
      <dgm:spPr/>
    </dgm:pt>
    <dgm:pt modelId="{7C0CC6FE-1354-40C9-8B5F-A083827EB36E}" type="pres">
      <dgm:prSet presAssocID="{5FC4D631-4986-4497-8FE0-B013F04C75F2}" presName="iconBgRect" presStyleLbl="bgShp" presStyleIdx="12" presStyleCnt="14"/>
      <dgm:spPr/>
    </dgm:pt>
    <dgm:pt modelId="{99316372-E543-4FB4-AD7A-C9779EDCB405}" type="pres">
      <dgm:prSet presAssocID="{5FC4D631-4986-4497-8FE0-B013F04C75F2}" presName="iconRect" presStyleLbl="node1" presStyleIdx="12" presStyleCnt="14"/>
      <dgm:spPr>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a:blipFill>
      </dgm:spPr>
      <dgm:extLst>
        <a:ext uri="{E40237B7-FDA0-4F09-8148-C483321AD2D9}">
          <dgm14:cNvPr xmlns:dgm14="http://schemas.microsoft.com/office/drawing/2010/diagram" id="0" name="" descr="Alien Face with solid fill"/>
        </a:ext>
      </dgm:extLst>
    </dgm:pt>
    <dgm:pt modelId="{B2E9DD75-F6AB-46E6-AA36-021198EDCA9D}" type="pres">
      <dgm:prSet presAssocID="{5FC4D631-4986-4497-8FE0-B013F04C75F2}" presName="spaceRect" presStyleCnt="0"/>
      <dgm:spPr/>
    </dgm:pt>
    <dgm:pt modelId="{DBC6DCC9-A718-4991-955D-FC9082927EF4}" type="pres">
      <dgm:prSet presAssocID="{5FC4D631-4986-4497-8FE0-B013F04C75F2}" presName="textRect" presStyleLbl="revTx" presStyleIdx="12" presStyleCnt="14">
        <dgm:presLayoutVars>
          <dgm:chMax val="1"/>
          <dgm:chPref val="1"/>
        </dgm:presLayoutVars>
      </dgm:prSet>
      <dgm:spPr/>
    </dgm:pt>
    <dgm:pt modelId="{BF704FA1-8DE5-47A9-BCC7-4416D7AA5215}" type="pres">
      <dgm:prSet presAssocID="{95EC1906-F12B-4816-8CAB-02404C858665}" presName="sibTrans" presStyleCnt="0"/>
      <dgm:spPr/>
    </dgm:pt>
    <dgm:pt modelId="{F57E5F55-6B78-4A43-A518-FE22D107F720}" type="pres">
      <dgm:prSet presAssocID="{E9A6AB6E-D7B3-4C21-AB23-EAFCB1431D66}" presName="compNode" presStyleCnt="0"/>
      <dgm:spPr/>
    </dgm:pt>
    <dgm:pt modelId="{10117D00-D820-4BE8-ABBA-1544DD29B4EF}" type="pres">
      <dgm:prSet presAssocID="{E9A6AB6E-D7B3-4C21-AB23-EAFCB1431D66}" presName="iconBgRect" presStyleLbl="bgShp" presStyleIdx="13" presStyleCnt="14"/>
      <dgm:spPr/>
    </dgm:pt>
    <dgm:pt modelId="{1E119D86-806C-408F-97E0-283652E6BAD8}" type="pres">
      <dgm:prSet presAssocID="{E9A6AB6E-D7B3-4C21-AB23-EAFCB1431D66}" presName="iconRect" presStyleLbl="node1" presStyleIdx="13" presStyleCnt="1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olar system"/>
        </a:ext>
      </dgm:extLst>
    </dgm:pt>
    <dgm:pt modelId="{F184348C-EA84-4260-AB1A-81D8395AA0EA}" type="pres">
      <dgm:prSet presAssocID="{E9A6AB6E-D7B3-4C21-AB23-EAFCB1431D66}" presName="spaceRect" presStyleCnt="0"/>
      <dgm:spPr/>
    </dgm:pt>
    <dgm:pt modelId="{22534792-3396-4D0C-BBBD-A494784BBC58}" type="pres">
      <dgm:prSet presAssocID="{E9A6AB6E-D7B3-4C21-AB23-EAFCB1431D66}" presName="textRect" presStyleLbl="revTx" presStyleIdx="13" presStyleCnt="14">
        <dgm:presLayoutVars>
          <dgm:chMax val="1"/>
          <dgm:chPref val="1"/>
        </dgm:presLayoutVars>
      </dgm:prSet>
      <dgm:spPr/>
    </dgm:pt>
  </dgm:ptLst>
  <dgm:cxnLst>
    <dgm:cxn modelId="{A9154303-8225-4248-91DC-1B0156A35F07}" srcId="{01A66772-F185-4D58-B8BB-E9370D7A7A2B}" destId="{49225C73-1633-42F1-AB3B-7CB183E5F8B8}" srcOrd="5" destOrd="0" parTransId="{1A0E2090-1D4F-438A-8766-B6030CE01ADD}" sibTransId="{9646853A-8964-4519-A5B1-0B7D18B2983D}"/>
    <dgm:cxn modelId="{3C37650C-8B61-428C-916D-A4534110D811}" type="presOf" srcId="{86298548-AB51-48C3-A426-E94F2B4A0BC3}" destId="{651F10D8-E6A6-4B25-BCB5-102739D11FB8}" srcOrd="0" destOrd="0" presId="urn:microsoft.com/office/officeart/2018/5/layout/IconCircleLabelList"/>
    <dgm:cxn modelId="{2F250427-0A0A-4A3B-9D89-79E9B09AF420}" type="presOf" srcId="{31FB394A-0090-49DE-896C-D39BB73228EF}" destId="{7D13258B-C3A5-4BA0-A40A-3AAA1F098FD4}" srcOrd="0" destOrd="0" presId="urn:microsoft.com/office/officeart/2018/5/layout/IconCircleLabelList"/>
    <dgm:cxn modelId="{5228EE2D-DFAA-4B4C-9A2E-DBF152755A38}" srcId="{01A66772-F185-4D58-B8BB-E9370D7A7A2B}" destId="{D9D21A0A-FC95-4EAB-9199-406FB94573B4}" srcOrd="7" destOrd="0" parTransId="{DDA08F81-B021-4094-8E06-9C72A97D1AF6}" sibTransId="{D403B3D9-D010-47DE-9459-1140D6C73665}"/>
    <dgm:cxn modelId="{9E52B95E-B760-4839-A10C-AB4BDF41B2CB}" type="presOf" srcId="{E9A6AB6E-D7B3-4C21-AB23-EAFCB1431D66}" destId="{22534792-3396-4D0C-BBBD-A494784BBC58}" srcOrd="0" destOrd="0" presId="urn:microsoft.com/office/officeart/2018/5/layout/IconCircleLabelList"/>
    <dgm:cxn modelId="{8389DA64-13DD-43B5-8553-498BA0E5A557}" type="presOf" srcId="{533C07BF-E776-4F46-BFEB-0A8A1377EB89}" destId="{339D4985-0E7A-466B-815D-18B887105F5A}" srcOrd="0" destOrd="0" presId="urn:microsoft.com/office/officeart/2018/5/layout/IconCircleLabelList"/>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2F9F046D-B329-47E3-8C3B-311017D62C7C}" srcId="{01A66772-F185-4D58-B8BB-E9370D7A7A2B}" destId="{5FC4D631-4986-4497-8FE0-B013F04C75F2}" srcOrd="12" destOrd="0" parTransId="{D2CDB8AC-56E6-4039-80D7-0D38688FCF1C}" sibTransId="{95EC1906-F12B-4816-8CAB-02404C858665}"/>
    <dgm:cxn modelId="{1496FC70-DB8B-48D4-98DE-DD2856E389EE}" type="presOf" srcId="{1C383F32-22E8-4F62-A3E0-BDC3D5F48992}" destId="{1AEDC777-00B3-41D7-9AE1-23D741E941C3}" srcOrd="0" destOrd="0" presId="urn:microsoft.com/office/officeart/2018/5/layout/IconCircleLabelList"/>
    <dgm:cxn modelId="{4DEFB87D-7682-4389-9202-E1CFC9E71311}" srcId="{01A66772-F185-4D58-B8BB-E9370D7A7A2B}" destId="{1AFD7882-B055-4174-85D8-281FF4992FFF}" srcOrd="11" destOrd="0" parTransId="{AC17B592-CF9A-495D-9789-AD829CDD19FB}" sibTransId="{F65DED2D-A495-4CF8-9DAF-6031F2D811C7}"/>
    <dgm:cxn modelId="{C4CCE57E-E871-46D6-BAD5-880252C95D22}" srcId="{01A66772-F185-4D58-B8BB-E9370D7A7A2B}" destId="{1C383F32-22E8-4F62-A3E0-BDC3D5F48992}" srcOrd="6" destOrd="0" parTransId="{A7920A2F-3244-4159-AF04-6A1D38B7B317}" sibTransId="{8500F72A-2C6D-4FDF-9C1D-CA691380EB0B}"/>
    <dgm:cxn modelId="{85E29D88-D372-4997-B45D-3E8BDD1B6498}" srcId="{01A66772-F185-4D58-B8BB-E9370D7A7A2B}" destId="{75981B61-8204-4325-BDC0-4AE9284A827C}" srcOrd="4" destOrd="0" parTransId="{23E9A9B8-30F9-4AD0-BA6D-3529054F90D6}" sibTransId="{DD59B9B8-3898-426C-B53B-8E4600024EAA}"/>
    <dgm:cxn modelId="{6DC02F89-1BDB-46B5-B7FA-7E05BB484B49}" type="presOf" srcId="{5FC4D631-4986-4497-8FE0-B013F04C75F2}" destId="{DBC6DCC9-A718-4991-955D-FC9082927EF4}" srcOrd="0" destOrd="0" presId="urn:microsoft.com/office/officeart/2018/5/layout/IconCircleLabelList"/>
    <dgm:cxn modelId="{CB77A489-A563-42B3-9518-A9609EB179CA}" srcId="{01A66772-F185-4D58-B8BB-E9370D7A7A2B}" destId="{3BB73796-9F86-4EA4-BE41-E965E3E7AD87}" srcOrd="3" destOrd="0" parTransId="{1EB0FC07-242E-4510-9D9A-CBCF211AF11B}" sibTransId="{9C31917B-8149-49A5-BDB1-3879BD308E72}"/>
    <dgm:cxn modelId="{C20E9EA7-7FCB-4776-B98F-E1468BC69B94}" srcId="{01A66772-F185-4D58-B8BB-E9370D7A7A2B}" destId="{7675DB03-7042-412A-9CAA-8D7C44BDA1E9}" srcOrd="9" destOrd="0" parTransId="{F288241B-7BE8-45C6-8990-1E4872EF6DF6}" sibTransId="{C530393A-DBB1-4058-A4D7-827FA0C32AD2}"/>
    <dgm:cxn modelId="{90FF32B4-FE0A-495A-A0DF-2571BD8C2885}" srcId="{01A66772-F185-4D58-B8BB-E9370D7A7A2B}" destId="{ACD8221E-169E-4C45-B63A-1FD05DC2C391}" srcOrd="8" destOrd="0" parTransId="{85219CEA-0C71-4EAA-BC28-CDF9B242A04E}" sibTransId="{F5769C46-96B4-4A16-85C5-671B936FA82E}"/>
    <dgm:cxn modelId="{C5D743B6-AB78-40E9-AEC9-F50BA3AD3E16}" type="presOf" srcId="{D9D21A0A-FC95-4EAB-9199-406FB94573B4}" destId="{046F98B6-F028-44B0-B22F-33F3052F633A}" srcOrd="0" destOrd="0" presId="urn:microsoft.com/office/officeart/2018/5/layout/IconCircleLabelList"/>
    <dgm:cxn modelId="{BB9B0CC6-3990-4A7B-934F-8FBA1C84DE0D}" type="presOf" srcId="{3BB73796-9F86-4EA4-BE41-E965E3E7AD87}" destId="{113E9037-5F1D-439A-A24A-216D8EEF59A1}" srcOrd="0" destOrd="0" presId="urn:microsoft.com/office/officeart/2018/5/layout/IconCircleLabelList"/>
    <dgm:cxn modelId="{B1928CCA-2B61-4C8A-9793-7C19062ACF7E}" srcId="{01A66772-F185-4D58-B8BB-E9370D7A7A2B}" destId="{E9A6AB6E-D7B3-4C21-AB23-EAFCB1431D66}" srcOrd="13" destOrd="0" parTransId="{670E57BD-B5F0-469D-85DF-4A656CBF9021}" sibTransId="{15589625-63C9-4330-9828-7E9684E85206}"/>
    <dgm:cxn modelId="{B46A4DCC-5B01-46FE-914D-4F41248C79E1}" type="presOf" srcId="{1AFD7882-B055-4174-85D8-281FF4992FFF}" destId="{84F66FBD-AF0D-4014-82F3-6A4326D39B41}" srcOrd="0" destOrd="0" presId="urn:microsoft.com/office/officeart/2018/5/layout/IconCircleLabelList"/>
    <dgm:cxn modelId="{A89E16D2-9D6A-4F58-AF5D-6DC57A970A4C}" type="presOf" srcId="{7675DB03-7042-412A-9CAA-8D7C44BDA1E9}" destId="{6E7FB51F-BDC4-4B9D-B6D4-91F41129202B}" srcOrd="0" destOrd="0" presId="urn:microsoft.com/office/officeart/2018/5/layout/IconCircleLabelList"/>
    <dgm:cxn modelId="{355227E3-55E0-4343-BC8D-FC0EB1694F48}" type="presOf" srcId="{40FC4FFE-8987-4A26-B7F4-8A516F18ADAE}" destId="{127117FB-F8A7-4A20-A8A7-EC686DDC76D0}" srcOrd="0" destOrd="0" presId="urn:microsoft.com/office/officeart/2018/5/layout/IconCircleLabelList"/>
    <dgm:cxn modelId="{BDDA48E4-D39B-462C-9C79-6AC043A47783}" srcId="{01A66772-F185-4D58-B8BB-E9370D7A7A2B}" destId="{533C07BF-E776-4F46-BFEB-0A8A1377EB89}" srcOrd="1" destOrd="0" parTransId="{070CB593-871A-4A9F-8E68-63B15D6F33A3}" sibTransId="{B060EDAA-68B8-4977-ADC6-90B77C7B9EE5}"/>
    <dgm:cxn modelId="{F7E9BAEB-DFF1-4170-A294-E66C8593AE1E}" type="presOf" srcId="{75981B61-8204-4325-BDC0-4AE9284A827C}" destId="{93030BA5-3B29-4625-9FF0-56AE77EDF614}" srcOrd="0" destOrd="0" presId="urn:microsoft.com/office/officeart/2018/5/layout/IconCircleLabelList"/>
    <dgm:cxn modelId="{B0D810EC-EE50-4398-A4AF-4122675241D3}" srcId="{01A66772-F185-4D58-B8BB-E9370D7A7A2B}" destId="{31FB394A-0090-49DE-896C-D39BB73228EF}" srcOrd="10" destOrd="0" parTransId="{FFDC9140-0251-436D-BE76-6AE30CC8CDDF}" sibTransId="{E22259DE-ADDE-405C-89AF-8C56F33B7F17}"/>
    <dgm:cxn modelId="{FDC9B3FC-E4DF-460D-9FDB-28B11CA7FAFA}" type="presOf" srcId="{ACD8221E-169E-4C45-B63A-1FD05DC2C391}" destId="{B7A73DBE-040B-4AB6-8E45-2075B69D8288}" srcOrd="0" destOrd="0" presId="urn:microsoft.com/office/officeart/2018/5/layout/IconCircleLabelList"/>
    <dgm:cxn modelId="{2EB0B6FF-F563-42EE-B9A1-04B3D1DB1B69}" srcId="{01A66772-F185-4D58-B8BB-E9370D7A7A2B}" destId="{86298548-AB51-48C3-A426-E94F2B4A0BC3}" srcOrd="2" destOrd="0" parTransId="{2C88591D-E1E5-496F-BE4F-0958D8E9E64B}" sibTransId="{1917C8DF-264D-4F7F-8099-D1524E58DBAE}"/>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B855DA5-C752-454D-82AC-B40901077101}" type="presParOf" srcId="{50B3CE7C-E10B-4E23-BD93-03664997C932}" destId="{B84CD879-7D3B-44C2-99EC-0AA97D1E922F}" srcOrd="2" destOrd="0" presId="urn:microsoft.com/office/officeart/2018/5/layout/IconCircleLabelList"/>
    <dgm:cxn modelId="{C64D4539-EFED-49A9-9981-D842F4E8C3A1}" type="presParOf" srcId="{B84CD879-7D3B-44C2-99EC-0AA97D1E922F}" destId="{FE8DBFE9-EBCF-4ECE-8560-5E1BE025A467}" srcOrd="0" destOrd="0" presId="urn:microsoft.com/office/officeart/2018/5/layout/IconCircleLabelList"/>
    <dgm:cxn modelId="{2E53C43C-77B3-4761-ADA9-F8E0AC1313B0}" type="presParOf" srcId="{B84CD879-7D3B-44C2-99EC-0AA97D1E922F}" destId="{447FDCD9-3BC5-4F9E-9E72-62E3EFE8F921}" srcOrd="1" destOrd="0" presId="urn:microsoft.com/office/officeart/2018/5/layout/IconCircleLabelList"/>
    <dgm:cxn modelId="{94F6CFC6-C496-47DF-8C7B-17EA80C46A28}" type="presParOf" srcId="{B84CD879-7D3B-44C2-99EC-0AA97D1E922F}" destId="{673AE51C-8BF5-465A-8A30-F1A66CA1FA98}" srcOrd="2" destOrd="0" presId="urn:microsoft.com/office/officeart/2018/5/layout/IconCircleLabelList"/>
    <dgm:cxn modelId="{6CCCAED1-8EDA-4BE3-A301-DA4DE0983DAB}" type="presParOf" srcId="{B84CD879-7D3B-44C2-99EC-0AA97D1E922F}" destId="{339D4985-0E7A-466B-815D-18B887105F5A}" srcOrd="3" destOrd="0" presId="urn:microsoft.com/office/officeart/2018/5/layout/IconCircleLabelList"/>
    <dgm:cxn modelId="{A074CA10-425B-4199-B859-C4961A68C219}" type="presParOf" srcId="{50B3CE7C-E10B-4E23-BD93-03664997C932}" destId="{D8BEADE2-3372-4B69-B883-FE69ADD01CD6}" srcOrd="3" destOrd="0" presId="urn:microsoft.com/office/officeart/2018/5/layout/IconCircleLabelList"/>
    <dgm:cxn modelId="{7DE81C22-64B6-4A99-A076-E3171279B889}" type="presParOf" srcId="{50B3CE7C-E10B-4E23-BD93-03664997C932}" destId="{1DBEB0E8-E643-4865-9988-56AA86AC2D10}" srcOrd="4" destOrd="0" presId="urn:microsoft.com/office/officeart/2018/5/layout/IconCircleLabelList"/>
    <dgm:cxn modelId="{14D37C56-5BC8-42C6-8422-BFE74756664C}" type="presParOf" srcId="{1DBEB0E8-E643-4865-9988-56AA86AC2D10}" destId="{4C4DBAE4-FB7E-4815-B17F-CCC8256909E6}" srcOrd="0" destOrd="0" presId="urn:microsoft.com/office/officeart/2018/5/layout/IconCircleLabelList"/>
    <dgm:cxn modelId="{D7B05E2B-0196-4C9C-AA7F-23D223FC258E}" type="presParOf" srcId="{1DBEB0E8-E643-4865-9988-56AA86AC2D10}" destId="{88E94761-1DD0-4E2B-AA67-8CDA8B77E7AA}" srcOrd="1" destOrd="0" presId="urn:microsoft.com/office/officeart/2018/5/layout/IconCircleLabelList"/>
    <dgm:cxn modelId="{886E9EFA-CE65-464C-A122-F841FFA67191}" type="presParOf" srcId="{1DBEB0E8-E643-4865-9988-56AA86AC2D10}" destId="{59B149F3-867C-4127-92BC-83B72D929A91}" srcOrd="2" destOrd="0" presId="urn:microsoft.com/office/officeart/2018/5/layout/IconCircleLabelList"/>
    <dgm:cxn modelId="{3708898E-50B1-4406-86F2-7F1D7E9F2129}" type="presParOf" srcId="{1DBEB0E8-E643-4865-9988-56AA86AC2D10}" destId="{651F10D8-E6A6-4B25-BCB5-102739D11FB8}" srcOrd="3" destOrd="0" presId="urn:microsoft.com/office/officeart/2018/5/layout/IconCircleLabelList"/>
    <dgm:cxn modelId="{77BEB29C-E780-43E5-BE1B-EC22F0B838ED}" type="presParOf" srcId="{50B3CE7C-E10B-4E23-BD93-03664997C932}" destId="{7877DD7D-6C4D-4879-A566-7DE03C75180A}" srcOrd="5" destOrd="0" presId="urn:microsoft.com/office/officeart/2018/5/layout/IconCircleLabelList"/>
    <dgm:cxn modelId="{D64DAAD6-DB14-4E35-A277-A84221F66816}" type="presParOf" srcId="{50B3CE7C-E10B-4E23-BD93-03664997C932}" destId="{84F104FC-AC5D-48A4-A2D8-50AB47571A74}" srcOrd="6" destOrd="0" presId="urn:microsoft.com/office/officeart/2018/5/layout/IconCircleLabelList"/>
    <dgm:cxn modelId="{F0EB7DED-E0D4-4610-A223-65E17E9F6135}" type="presParOf" srcId="{84F104FC-AC5D-48A4-A2D8-50AB47571A74}" destId="{87570607-C582-446F-9D50-27A0A0EFEE55}" srcOrd="0" destOrd="0" presId="urn:microsoft.com/office/officeart/2018/5/layout/IconCircleLabelList"/>
    <dgm:cxn modelId="{46D37751-ABF0-4BD9-97BD-C26005536946}" type="presParOf" srcId="{84F104FC-AC5D-48A4-A2D8-50AB47571A74}" destId="{7F146051-2485-4D52-8FCA-FB81F676D2DB}" srcOrd="1" destOrd="0" presId="urn:microsoft.com/office/officeart/2018/5/layout/IconCircleLabelList"/>
    <dgm:cxn modelId="{A559B2B9-7416-4065-B6C8-2001AC96E110}" type="presParOf" srcId="{84F104FC-AC5D-48A4-A2D8-50AB47571A74}" destId="{B5728498-AF68-4D96-B216-780C2D180133}" srcOrd="2" destOrd="0" presId="urn:microsoft.com/office/officeart/2018/5/layout/IconCircleLabelList"/>
    <dgm:cxn modelId="{AC37C28E-2113-4D07-9F61-8A57DA4BDAD7}" type="presParOf" srcId="{84F104FC-AC5D-48A4-A2D8-50AB47571A74}" destId="{113E9037-5F1D-439A-A24A-216D8EEF59A1}" srcOrd="3" destOrd="0" presId="urn:microsoft.com/office/officeart/2018/5/layout/IconCircleLabelList"/>
    <dgm:cxn modelId="{D9A31F00-81AF-4AD7-9F04-1311490F5B73}" type="presParOf" srcId="{50B3CE7C-E10B-4E23-BD93-03664997C932}" destId="{FFF34C65-5D14-404F-BCC2-3FBC0EB31898}" srcOrd="7" destOrd="0" presId="urn:microsoft.com/office/officeart/2018/5/layout/IconCircleLabelList"/>
    <dgm:cxn modelId="{CF11ADE7-FF86-4D28-9DA0-B541B9845212}" type="presParOf" srcId="{50B3CE7C-E10B-4E23-BD93-03664997C932}" destId="{2CA5BA22-737C-4180-AADB-E4CF40CAB725}" srcOrd="8" destOrd="0" presId="urn:microsoft.com/office/officeart/2018/5/layout/IconCircleLabelList"/>
    <dgm:cxn modelId="{D1CCECAB-6EF1-4E18-9F95-0C03A142D70E}" type="presParOf" srcId="{2CA5BA22-737C-4180-AADB-E4CF40CAB725}" destId="{699810CD-F28D-4984-B397-BEDE8D892424}" srcOrd="0" destOrd="0" presId="urn:microsoft.com/office/officeart/2018/5/layout/IconCircleLabelList"/>
    <dgm:cxn modelId="{FE6BAE19-F71A-4349-A85A-25DFE4F91C41}" type="presParOf" srcId="{2CA5BA22-737C-4180-AADB-E4CF40CAB725}" destId="{6FB86732-4E33-421E-A021-838DC36E80A4}" srcOrd="1" destOrd="0" presId="urn:microsoft.com/office/officeart/2018/5/layout/IconCircleLabelList"/>
    <dgm:cxn modelId="{2EDBCD76-2E76-44AD-9FC4-B777F3309FDC}" type="presParOf" srcId="{2CA5BA22-737C-4180-AADB-E4CF40CAB725}" destId="{A097BABA-8D9B-47F6-A92E-384785D12901}" srcOrd="2" destOrd="0" presId="urn:microsoft.com/office/officeart/2018/5/layout/IconCircleLabelList"/>
    <dgm:cxn modelId="{12EBDABD-3E0F-4284-8F4A-87ABC208DF6C}" type="presParOf" srcId="{2CA5BA22-737C-4180-AADB-E4CF40CAB725}" destId="{93030BA5-3B29-4625-9FF0-56AE77EDF614}" srcOrd="3" destOrd="0" presId="urn:microsoft.com/office/officeart/2018/5/layout/IconCircleLabelList"/>
    <dgm:cxn modelId="{89C18351-6E29-4210-BC5C-6F6FB399D099}" type="presParOf" srcId="{50B3CE7C-E10B-4E23-BD93-03664997C932}" destId="{2FE5EDB5-53BD-4A6A-8E8A-9F2A51400213}" srcOrd="9" destOrd="0" presId="urn:microsoft.com/office/officeart/2018/5/layout/IconCircleLabelList"/>
    <dgm:cxn modelId="{2772E199-56B0-4310-A55E-67D00CA3E59E}" type="presParOf" srcId="{50B3CE7C-E10B-4E23-BD93-03664997C932}" destId="{C998AB0A-577D-44AA-A068-F634DDE7BD47}" srcOrd="10"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11" destOrd="0" presId="urn:microsoft.com/office/officeart/2018/5/layout/IconCircleLabelList"/>
    <dgm:cxn modelId="{3A7F4DB9-1469-4F58-B633-24B7EEE084D1}" type="presParOf" srcId="{50B3CE7C-E10B-4E23-BD93-03664997C932}" destId="{ECFA770B-DE2C-4683-A038-58D0FE44BC27}" srcOrd="12"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 modelId="{3BA0A650-0A3A-4194-A03F-8D5E08A84FC5}" type="presParOf" srcId="{50B3CE7C-E10B-4E23-BD93-03664997C932}" destId="{BCF1D43A-5C6D-42C1-BFA2-8E587B98214F}" srcOrd="13" destOrd="0" presId="urn:microsoft.com/office/officeart/2018/5/layout/IconCircleLabelList"/>
    <dgm:cxn modelId="{1C407AF3-29F0-4A3A-9E33-F265B0692FF3}" type="presParOf" srcId="{50B3CE7C-E10B-4E23-BD93-03664997C932}" destId="{5234A1F9-B007-4B65-9034-1BCDE2F7E113}" srcOrd="14" destOrd="0" presId="urn:microsoft.com/office/officeart/2018/5/layout/IconCircleLabelList"/>
    <dgm:cxn modelId="{E6693730-FCFC-4C2B-8059-AADA16F9E498}" type="presParOf" srcId="{5234A1F9-B007-4B65-9034-1BCDE2F7E113}" destId="{E08C81B0-EC08-4CFA-ABC1-56A81EADA6B3}" srcOrd="0" destOrd="0" presId="urn:microsoft.com/office/officeart/2018/5/layout/IconCircleLabelList"/>
    <dgm:cxn modelId="{8CEEA1F7-59ED-44BC-A032-A123312EBE36}" type="presParOf" srcId="{5234A1F9-B007-4B65-9034-1BCDE2F7E113}" destId="{89777439-0745-440F-AB01-EB34F6BA6642}" srcOrd="1" destOrd="0" presId="urn:microsoft.com/office/officeart/2018/5/layout/IconCircleLabelList"/>
    <dgm:cxn modelId="{2DAE2769-E26A-4BD4-9964-F04B5F01BBD6}" type="presParOf" srcId="{5234A1F9-B007-4B65-9034-1BCDE2F7E113}" destId="{BCDB4F5B-E585-45D3-9055-412645A539F2}" srcOrd="2" destOrd="0" presId="urn:microsoft.com/office/officeart/2018/5/layout/IconCircleLabelList"/>
    <dgm:cxn modelId="{27A80A3E-4D2D-4E69-BDBA-E91D76E6C674}" type="presParOf" srcId="{5234A1F9-B007-4B65-9034-1BCDE2F7E113}" destId="{046F98B6-F028-44B0-B22F-33F3052F633A}" srcOrd="3" destOrd="0" presId="urn:microsoft.com/office/officeart/2018/5/layout/IconCircleLabelList"/>
    <dgm:cxn modelId="{79239DFE-48CA-4672-85CE-B9C565C0D088}" type="presParOf" srcId="{50B3CE7C-E10B-4E23-BD93-03664997C932}" destId="{AAE3D765-0DCE-448D-9932-C918CBA86DCE}" srcOrd="15" destOrd="0" presId="urn:microsoft.com/office/officeart/2018/5/layout/IconCircleLabelList"/>
    <dgm:cxn modelId="{3E07C084-85F0-45FF-A970-202839DADACF}" type="presParOf" srcId="{50B3CE7C-E10B-4E23-BD93-03664997C932}" destId="{50565C8F-B778-42B1-9798-E588A0136C9F}" srcOrd="16" destOrd="0" presId="urn:microsoft.com/office/officeart/2018/5/layout/IconCircleLabelList"/>
    <dgm:cxn modelId="{E747E737-9F22-4F3D-A09C-FB1F445D052B}" type="presParOf" srcId="{50565C8F-B778-42B1-9798-E588A0136C9F}" destId="{33207D19-37E6-40B9-A11A-A959AEF6F68D}" srcOrd="0" destOrd="0" presId="urn:microsoft.com/office/officeart/2018/5/layout/IconCircleLabelList"/>
    <dgm:cxn modelId="{F3460B94-CD47-4B63-9BDB-6F78B635A158}" type="presParOf" srcId="{50565C8F-B778-42B1-9798-E588A0136C9F}" destId="{610459DA-F7E9-41DA-89A8-ACAE5ACEBFFB}" srcOrd="1" destOrd="0" presId="urn:microsoft.com/office/officeart/2018/5/layout/IconCircleLabelList"/>
    <dgm:cxn modelId="{72608F14-BC07-4441-8435-157A04BA9AFC}" type="presParOf" srcId="{50565C8F-B778-42B1-9798-E588A0136C9F}" destId="{36503EDA-848F-4C1B-A710-91D654E7A6A3}" srcOrd="2" destOrd="0" presId="urn:microsoft.com/office/officeart/2018/5/layout/IconCircleLabelList"/>
    <dgm:cxn modelId="{64DF47B2-37D0-4DE3-8DC6-5693FA3BDB64}" type="presParOf" srcId="{50565C8F-B778-42B1-9798-E588A0136C9F}" destId="{B7A73DBE-040B-4AB6-8E45-2075B69D8288}" srcOrd="3" destOrd="0" presId="urn:microsoft.com/office/officeart/2018/5/layout/IconCircleLabelList"/>
    <dgm:cxn modelId="{0DD604E9-9A36-4856-B196-44A1408D5393}" type="presParOf" srcId="{50B3CE7C-E10B-4E23-BD93-03664997C932}" destId="{0F5B998C-789E-4773-B2F4-FC0F2AA5523F}" srcOrd="17" destOrd="0" presId="urn:microsoft.com/office/officeart/2018/5/layout/IconCircleLabelList"/>
    <dgm:cxn modelId="{225D77F1-F45C-42B0-98D7-37DE461ED86C}" type="presParOf" srcId="{50B3CE7C-E10B-4E23-BD93-03664997C932}" destId="{D914C0B9-9DC7-446F-8ADC-FE1948FE154B}" srcOrd="18" destOrd="0" presId="urn:microsoft.com/office/officeart/2018/5/layout/IconCircleLabelList"/>
    <dgm:cxn modelId="{887865A2-D3D4-45C8-902A-75736F8C134B}" type="presParOf" srcId="{D914C0B9-9DC7-446F-8ADC-FE1948FE154B}" destId="{BCE0B334-C21C-4AF5-ABB8-1C1D5FE33D13}" srcOrd="0" destOrd="0" presId="urn:microsoft.com/office/officeart/2018/5/layout/IconCircleLabelList"/>
    <dgm:cxn modelId="{D6573F16-F02A-4163-BF5D-912BF59B6FB6}" type="presParOf" srcId="{D914C0B9-9DC7-446F-8ADC-FE1948FE154B}" destId="{BA383E41-1F8F-4AA6-A4EF-14120387C223}" srcOrd="1" destOrd="0" presId="urn:microsoft.com/office/officeart/2018/5/layout/IconCircleLabelList"/>
    <dgm:cxn modelId="{4D39B2A3-14E5-4A24-96E3-F91DA2081B10}" type="presParOf" srcId="{D914C0B9-9DC7-446F-8ADC-FE1948FE154B}" destId="{7F589315-6BA5-4D28-B336-8667C85F8F80}" srcOrd="2" destOrd="0" presId="urn:microsoft.com/office/officeart/2018/5/layout/IconCircleLabelList"/>
    <dgm:cxn modelId="{0F8D2CD4-C29F-4FF1-ADFC-3BDC03795DFD}" type="presParOf" srcId="{D914C0B9-9DC7-446F-8ADC-FE1948FE154B}" destId="{6E7FB51F-BDC4-4B9D-B6D4-91F41129202B}" srcOrd="3" destOrd="0" presId="urn:microsoft.com/office/officeart/2018/5/layout/IconCircleLabelList"/>
    <dgm:cxn modelId="{5E61D800-FA69-4E92-82F4-D9296F7258C4}" type="presParOf" srcId="{50B3CE7C-E10B-4E23-BD93-03664997C932}" destId="{FC3CE185-0D0F-4F63-BD75-2C6614CFD70E}" srcOrd="19" destOrd="0" presId="urn:microsoft.com/office/officeart/2018/5/layout/IconCircleLabelList"/>
    <dgm:cxn modelId="{66B4F6AC-FD93-46D4-AB6F-F8A1B1254CDE}" type="presParOf" srcId="{50B3CE7C-E10B-4E23-BD93-03664997C932}" destId="{B2F2608F-78BE-4FF7-9B0A-AE77CCC551AA}" srcOrd="20" destOrd="0" presId="urn:microsoft.com/office/officeart/2018/5/layout/IconCircleLabelList"/>
    <dgm:cxn modelId="{83A3DD36-5F2C-4FC2-95F3-596770B45E16}" type="presParOf" srcId="{B2F2608F-78BE-4FF7-9B0A-AE77CCC551AA}" destId="{B1D8D3B2-D56A-4CAB-9853-E5CE279181E1}" srcOrd="0" destOrd="0" presId="urn:microsoft.com/office/officeart/2018/5/layout/IconCircleLabelList"/>
    <dgm:cxn modelId="{674EFECA-B9C3-459D-8481-A6B3F16B7AED}" type="presParOf" srcId="{B2F2608F-78BE-4FF7-9B0A-AE77CCC551AA}" destId="{CEB13492-6D22-42F6-AE17-13665CD559AB}" srcOrd="1" destOrd="0" presId="urn:microsoft.com/office/officeart/2018/5/layout/IconCircleLabelList"/>
    <dgm:cxn modelId="{8DD921AE-0A3B-4179-A8D5-4CC0F2002C34}" type="presParOf" srcId="{B2F2608F-78BE-4FF7-9B0A-AE77CCC551AA}" destId="{4F882F5F-4BC3-4BD2-848D-FC62546D84C7}" srcOrd="2" destOrd="0" presId="urn:microsoft.com/office/officeart/2018/5/layout/IconCircleLabelList"/>
    <dgm:cxn modelId="{49C9FEFB-EF2E-4DF9-A5A8-2FE0F9C0541B}" type="presParOf" srcId="{B2F2608F-78BE-4FF7-9B0A-AE77CCC551AA}" destId="{7D13258B-C3A5-4BA0-A40A-3AAA1F098FD4}" srcOrd="3" destOrd="0" presId="urn:microsoft.com/office/officeart/2018/5/layout/IconCircleLabelList"/>
    <dgm:cxn modelId="{B15CE5CA-ED69-4B4F-857C-076D246ECA89}" type="presParOf" srcId="{50B3CE7C-E10B-4E23-BD93-03664997C932}" destId="{61445C86-72F3-4FF6-BDDA-237A5068FF3F}" srcOrd="21" destOrd="0" presId="urn:microsoft.com/office/officeart/2018/5/layout/IconCircleLabelList"/>
    <dgm:cxn modelId="{8E912037-4705-4987-A21B-5E72E05F06DB}" type="presParOf" srcId="{50B3CE7C-E10B-4E23-BD93-03664997C932}" destId="{6D49D1C7-8F9F-432D-945D-BB2155AB73A0}" srcOrd="22" destOrd="0" presId="urn:microsoft.com/office/officeart/2018/5/layout/IconCircleLabelList"/>
    <dgm:cxn modelId="{30595BE9-B1D8-42C7-9F52-9703483661B3}" type="presParOf" srcId="{6D49D1C7-8F9F-432D-945D-BB2155AB73A0}" destId="{8BF0E652-B9E3-4530-BCAD-9FA1CEB0B379}" srcOrd="0" destOrd="0" presId="urn:microsoft.com/office/officeart/2018/5/layout/IconCircleLabelList"/>
    <dgm:cxn modelId="{99FBCF26-E7D0-424D-B556-3AC342718609}" type="presParOf" srcId="{6D49D1C7-8F9F-432D-945D-BB2155AB73A0}" destId="{1624B9A7-EB54-4CF5-A958-C38CF171756C}" srcOrd="1" destOrd="0" presId="urn:microsoft.com/office/officeart/2018/5/layout/IconCircleLabelList"/>
    <dgm:cxn modelId="{4B1BAB83-B9A9-4D83-93EF-3C523BA1AF3D}" type="presParOf" srcId="{6D49D1C7-8F9F-432D-945D-BB2155AB73A0}" destId="{E55D11EE-E357-4E27-85E3-61F6ACCD71B5}" srcOrd="2" destOrd="0" presId="urn:microsoft.com/office/officeart/2018/5/layout/IconCircleLabelList"/>
    <dgm:cxn modelId="{8C8711D6-7E6B-4F57-A58B-EB8D4B745D63}" type="presParOf" srcId="{6D49D1C7-8F9F-432D-945D-BB2155AB73A0}" destId="{84F66FBD-AF0D-4014-82F3-6A4326D39B41}" srcOrd="3" destOrd="0" presId="urn:microsoft.com/office/officeart/2018/5/layout/IconCircleLabelList"/>
    <dgm:cxn modelId="{AD4A61DA-85C9-43A2-80A9-8ACE0C524594}" type="presParOf" srcId="{50B3CE7C-E10B-4E23-BD93-03664997C932}" destId="{56F68E25-CC5A-4BBD-852A-1A1BED2BBB13}" srcOrd="23" destOrd="0" presId="urn:microsoft.com/office/officeart/2018/5/layout/IconCircleLabelList"/>
    <dgm:cxn modelId="{D3FDA40B-10EB-42BB-9B88-ECDDC696E232}" type="presParOf" srcId="{50B3CE7C-E10B-4E23-BD93-03664997C932}" destId="{AF0A8B6B-48F3-4166-9A40-147A0E7605DE}" srcOrd="24" destOrd="0" presId="urn:microsoft.com/office/officeart/2018/5/layout/IconCircleLabelList"/>
    <dgm:cxn modelId="{FF031434-364F-43FF-BADD-7FCE6ADCA184}" type="presParOf" srcId="{AF0A8B6B-48F3-4166-9A40-147A0E7605DE}" destId="{7C0CC6FE-1354-40C9-8B5F-A083827EB36E}" srcOrd="0" destOrd="0" presId="urn:microsoft.com/office/officeart/2018/5/layout/IconCircleLabelList"/>
    <dgm:cxn modelId="{E3FE7683-CAFB-4FDA-BC97-35DB81D20E94}" type="presParOf" srcId="{AF0A8B6B-48F3-4166-9A40-147A0E7605DE}" destId="{99316372-E543-4FB4-AD7A-C9779EDCB405}" srcOrd="1" destOrd="0" presId="urn:microsoft.com/office/officeart/2018/5/layout/IconCircleLabelList"/>
    <dgm:cxn modelId="{D862FB1A-F991-42B9-9B86-7B33FD08A8B8}" type="presParOf" srcId="{AF0A8B6B-48F3-4166-9A40-147A0E7605DE}" destId="{B2E9DD75-F6AB-46E6-AA36-021198EDCA9D}" srcOrd="2" destOrd="0" presId="urn:microsoft.com/office/officeart/2018/5/layout/IconCircleLabelList"/>
    <dgm:cxn modelId="{39A19788-171D-45CC-97EE-440126449AD0}" type="presParOf" srcId="{AF0A8B6B-48F3-4166-9A40-147A0E7605DE}" destId="{DBC6DCC9-A718-4991-955D-FC9082927EF4}" srcOrd="3" destOrd="0" presId="urn:microsoft.com/office/officeart/2018/5/layout/IconCircleLabelList"/>
    <dgm:cxn modelId="{976A3385-1446-4114-8020-C2BF9BF4105D}" type="presParOf" srcId="{50B3CE7C-E10B-4E23-BD93-03664997C932}" destId="{BF704FA1-8DE5-47A9-BCC7-4416D7AA5215}" srcOrd="25" destOrd="0" presId="urn:microsoft.com/office/officeart/2018/5/layout/IconCircleLabelList"/>
    <dgm:cxn modelId="{717D4711-05DF-47BE-BF26-8838D4257343}" type="presParOf" srcId="{50B3CE7C-E10B-4E23-BD93-03664997C932}" destId="{F57E5F55-6B78-4A43-A518-FE22D107F720}" srcOrd="26" destOrd="0" presId="urn:microsoft.com/office/officeart/2018/5/layout/IconCircleLabelList"/>
    <dgm:cxn modelId="{1E309FC5-112D-4C50-A2C4-62D119B03923}" type="presParOf" srcId="{F57E5F55-6B78-4A43-A518-FE22D107F720}" destId="{10117D00-D820-4BE8-ABBA-1544DD29B4EF}" srcOrd="0" destOrd="0" presId="urn:microsoft.com/office/officeart/2018/5/layout/IconCircleLabelList"/>
    <dgm:cxn modelId="{BD2C6262-7092-4C13-9C5F-39FAD2D90958}" type="presParOf" srcId="{F57E5F55-6B78-4A43-A518-FE22D107F720}" destId="{1E119D86-806C-408F-97E0-283652E6BAD8}" srcOrd="1" destOrd="0" presId="urn:microsoft.com/office/officeart/2018/5/layout/IconCircleLabelList"/>
    <dgm:cxn modelId="{DDC01B03-1D05-4CF5-87BD-7C3455888B6A}" type="presParOf" srcId="{F57E5F55-6B78-4A43-A518-FE22D107F720}" destId="{F184348C-EA84-4260-AB1A-81D8395AA0EA}" srcOrd="2" destOrd="0" presId="urn:microsoft.com/office/officeart/2018/5/layout/IconCircleLabelList"/>
    <dgm:cxn modelId="{21E58302-F069-4B61-B11C-0707BD1C5B85}" type="presParOf" srcId="{F57E5F55-6B78-4A43-A518-FE22D107F720}" destId="{22534792-3396-4D0C-BBBD-A494784BBC58}"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Designing something</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B</a:t>
          </a:r>
          <a:r>
            <a:rPr lang="en-gb" dirty="0">
              <a:latin typeface="Gadugi" panose="020B0502040204020203" pitchFamily="34" charset="0"/>
              <a:ea typeface="Gadugi" panose="020B0502040204020203" pitchFamily="34" charset="0"/>
            </a:rPr>
            <a:t>uilding something</a:t>
          </a: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F</a:t>
          </a:r>
          <a:r>
            <a:rPr lang="en-gb" dirty="0">
              <a:latin typeface="Gadugi" panose="020B0502040204020203" pitchFamily="34" charset="0"/>
              <a:ea typeface="Gadugi" panose="020B0502040204020203" pitchFamily="34" charset="0"/>
            </a:rPr>
            <a:t>ixing something</a:t>
          </a: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5CE588DC-F706-48F5-9705-E63445671D6C}">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Planning something</a:t>
          </a:r>
          <a:endParaRPr lang="en-gb" dirty="0">
            <a:latin typeface="Gadugi" panose="020B0502040204020203" pitchFamily="34" charset="0"/>
            <a:ea typeface="Gadugi" panose="020B0502040204020203" pitchFamily="34" charset="0"/>
          </a:endParaRPr>
        </a:p>
      </dgm:t>
    </dgm:pt>
    <dgm:pt modelId="{DC67C133-AF71-4A88-8F19-814A883BB8B3}" type="parTrans" cxnId="{5EE31BDD-22B3-4554-9366-4D4AD5B82372}">
      <dgm:prSet/>
      <dgm:spPr/>
      <dgm:t>
        <a:bodyPr/>
        <a:lstStyle/>
        <a:p>
          <a:endParaRPr lang="en-GB"/>
        </a:p>
      </dgm:t>
    </dgm:pt>
    <dgm:pt modelId="{9D2D78DF-089C-4432-B5BB-25011B5236C6}" type="sibTrans" cxnId="{5EE31BDD-22B3-4554-9366-4D4AD5B82372}">
      <dgm:prSet/>
      <dgm:spPr/>
      <dgm:t>
        <a:bodyPr/>
        <a:lstStyle/>
        <a:p>
          <a:endParaRPr lang="en-GB"/>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4"/>
      <dgm:spPr/>
    </dgm:pt>
    <dgm:pt modelId="{7C175B98-93F4-4D7C-BB95-1514AB879CD5}" type="pres">
      <dgm:prSet presAssocID="{40FC4FFE-8987-4A26-B7F4-8A516F18ADA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4">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4"/>
      <dgm:spPr/>
    </dgm:pt>
    <dgm:pt modelId="{DB4CA7C4-FCA1-4127-B20A-2A5C031A3CF4}" type="pres">
      <dgm:prSet presAssocID="{49225C73-1633-42F1-AB3B-7CB183E5F8B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xcavator with solid fill"/>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4">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4"/>
      <dgm:spPr/>
    </dgm:pt>
    <dgm:pt modelId="{39509775-983E-4110-B989-EE2CD6514BE0}" type="pres">
      <dgm:prSet presAssocID="{1C383F32-22E8-4F62-A3E0-BDC3D5F489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4">
        <dgm:presLayoutVars>
          <dgm:chMax val="1"/>
          <dgm:chPref val="1"/>
        </dgm:presLayoutVars>
      </dgm:prSet>
      <dgm:spPr/>
    </dgm:pt>
    <dgm:pt modelId="{4AA721EC-5605-46FF-8126-165404A16A8B}" type="pres">
      <dgm:prSet presAssocID="{8500F72A-2C6D-4FDF-9C1D-CA691380EB0B}" presName="sibTrans" presStyleCnt="0"/>
      <dgm:spPr/>
    </dgm:pt>
    <dgm:pt modelId="{E129BB4D-8774-485F-BC85-E259BE047D85}" type="pres">
      <dgm:prSet presAssocID="{5CE588DC-F706-48F5-9705-E63445671D6C}" presName="compNode" presStyleCnt="0"/>
      <dgm:spPr/>
    </dgm:pt>
    <dgm:pt modelId="{D68A344C-6B07-411A-8DC4-085872C33F30}" type="pres">
      <dgm:prSet presAssocID="{5CE588DC-F706-48F5-9705-E63445671D6C}" presName="iconBgRect" presStyleLbl="bgShp" presStyleIdx="3" presStyleCnt="4"/>
      <dgm:spPr/>
    </dgm:pt>
    <dgm:pt modelId="{74571776-6E76-47F1-9AB9-683BA2FC4EC9}" type="pres">
      <dgm:prSet presAssocID="{5CE588DC-F706-48F5-9705-E63445671D6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antt Chart with solid fill"/>
        </a:ext>
      </dgm:extLst>
    </dgm:pt>
    <dgm:pt modelId="{64E42450-8FEA-4A0A-82EA-957507A96102}" type="pres">
      <dgm:prSet presAssocID="{5CE588DC-F706-48F5-9705-E63445671D6C}" presName="spaceRect" presStyleCnt="0"/>
      <dgm:spPr/>
    </dgm:pt>
    <dgm:pt modelId="{16135B8A-9A3E-41D9-8AB4-51A7E8DC09B6}" type="pres">
      <dgm:prSet presAssocID="{5CE588DC-F706-48F5-9705-E63445671D6C}" presName="textRect" presStyleLbl="revTx" presStyleIdx="3" presStyleCnt="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45DE0755-2DA3-477F-96D1-0E304A71A7B6}" type="presOf" srcId="{5CE588DC-F706-48F5-9705-E63445671D6C}" destId="{16135B8A-9A3E-41D9-8AB4-51A7E8DC09B6}"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5EE31BDD-22B3-4554-9366-4D4AD5B82372}" srcId="{01A66772-F185-4D58-B8BB-E9370D7A7A2B}" destId="{5CE588DC-F706-48F5-9705-E63445671D6C}" srcOrd="3" destOrd="0" parTransId="{DC67C133-AF71-4A88-8F19-814A883BB8B3}" sibTransId="{9D2D78DF-089C-4432-B5BB-25011B5236C6}"/>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 modelId="{8399AFE3-D5C1-4CBE-9047-B6BE2B22ABA1}" type="presParOf" srcId="{50B3CE7C-E10B-4E23-BD93-03664997C932}" destId="{4AA721EC-5605-46FF-8126-165404A16A8B}" srcOrd="5" destOrd="0" presId="urn:microsoft.com/office/officeart/2018/5/layout/IconCircleLabelList"/>
    <dgm:cxn modelId="{317822C1-8F45-45E4-BC2A-151636AE3D61}" type="presParOf" srcId="{50B3CE7C-E10B-4E23-BD93-03664997C932}" destId="{E129BB4D-8774-485F-BC85-E259BE047D85}" srcOrd="6" destOrd="0" presId="urn:microsoft.com/office/officeart/2018/5/layout/IconCircleLabelList"/>
    <dgm:cxn modelId="{D2634657-BBFB-4DB1-9BE4-06855D1A3515}" type="presParOf" srcId="{E129BB4D-8774-485F-BC85-E259BE047D85}" destId="{D68A344C-6B07-411A-8DC4-085872C33F30}" srcOrd="0" destOrd="0" presId="urn:microsoft.com/office/officeart/2018/5/layout/IconCircleLabelList"/>
    <dgm:cxn modelId="{437800D0-2ABD-492A-9E39-45A6804C7352}" type="presParOf" srcId="{E129BB4D-8774-485F-BC85-E259BE047D85}" destId="{74571776-6E76-47F1-9AB9-683BA2FC4EC9}" srcOrd="1" destOrd="0" presId="urn:microsoft.com/office/officeart/2018/5/layout/IconCircleLabelList"/>
    <dgm:cxn modelId="{ABB1CE79-9635-4A5A-8077-E6DFB745EC42}" type="presParOf" srcId="{E129BB4D-8774-485F-BC85-E259BE047D85}" destId="{64E42450-8FEA-4A0A-82EA-957507A96102}" srcOrd="2" destOrd="0" presId="urn:microsoft.com/office/officeart/2018/5/layout/IconCircleLabelList"/>
    <dgm:cxn modelId="{9294D2AB-10B9-41D2-AB16-9562F72D96D0}" type="presParOf" srcId="{E129BB4D-8774-485F-BC85-E259BE047D85}" destId="{16135B8A-9A3E-41D9-8AB4-51A7E8DC09B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rtl="0">
            <a:lnSpc>
              <a:spcPct val="100000"/>
            </a:lnSpc>
            <a:defRPr cap="all"/>
          </a:pPr>
          <a:r>
            <a:rPr lang="en-gb" dirty="0">
              <a:latin typeface="Gadugi" panose="020B0502040204020203" pitchFamily="34" charset="0"/>
              <a:ea typeface="Gadugi" panose="020B0502040204020203" pitchFamily="34" charset="0"/>
            </a:rPr>
            <a:t>Writing a good story. </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rtl="0">
            <a:lnSpc>
              <a:spcPct val="100000"/>
            </a:lnSpc>
            <a:defRPr cap="all"/>
          </a:pPr>
          <a:r>
            <a:rPr lang="en-gb" dirty="0">
              <a:latin typeface="Gadugi" panose="020B0502040204020203" pitchFamily="34" charset="0"/>
              <a:ea typeface="Gadugi" panose="020B0502040204020203" pitchFamily="34" charset="0"/>
            </a:rPr>
            <a:t>Reading a good story.</a:t>
          </a: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rtl="0">
            <a:lnSpc>
              <a:spcPct val="100000"/>
            </a:lnSpc>
            <a:defRPr cap="all"/>
          </a:pPr>
          <a:r>
            <a:rPr lang="en-GB" dirty="0">
              <a:latin typeface="Gadugi" panose="020B0502040204020203" pitchFamily="34" charset="0"/>
              <a:ea typeface="Gadugi" panose="020B0502040204020203" pitchFamily="34" charset="0"/>
            </a:rPr>
            <a:t>T</a:t>
          </a:r>
          <a:r>
            <a:rPr lang="en-gb" dirty="0">
              <a:latin typeface="Gadugi" panose="020B0502040204020203" pitchFamily="34" charset="0"/>
              <a:ea typeface="Gadugi" panose="020B0502040204020203" pitchFamily="34" charset="0"/>
            </a:rPr>
            <a:t>elling a good story.</a:t>
          </a: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ypewriter"/>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rtlCol="0"/>
        <a:lstStyle/>
        <a:p>
          <a:pPr rtl="0"/>
          <a:endParaRPr lang="en-US"/>
        </a:p>
      </dgm:t>
    </dgm:pt>
    <dgm:pt modelId="{40FC4FFE-8987-4A26-B7F4-8A516F18ADAE}">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Data</a:t>
          </a:r>
        </a:p>
      </dgm:t>
    </dgm:pt>
    <dgm:pt modelId="{CAD7EF86-FB23-41F6-BF42-040B36DEFDB1}" type="parTrans" cxnId="{C7AD8469-3C68-4AF9-AB82-79B0043AA120}">
      <dgm:prSet/>
      <dgm:spPr/>
      <dgm:t>
        <a:bodyPr rtlCol="0"/>
        <a:lstStyle/>
        <a:p>
          <a:pPr rtl="0"/>
          <a:endParaRPr lang="en-US"/>
        </a:p>
      </dgm:t>
    </dgm:pt>
    <dgm:pt modelId="{5B62599A-5C9B-48E7-896E-EA782AC60C8B}" type="sibTrans" cxnId="{C7AD8469-3C68-4AF9-AB82-79B0043AA120}">
      <dgm:prSet/>
      <dgm:spPr/>
      <dgm:t>
        <a:bodyPr rtlCol="0"/>
        <a:lstStyle/>
        <a:p>
          <a:pPr rtl="0"/>
          <a:endParaRPr lang="en-US"/>
        </a:p>
      </dgm:t>
    </dgm:pt>
    <dgm:pt modelId="{49225C73-1633-42F1-AB3B-7CB183E5F8B8}">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Machines</a:t>
          </a:r>
          <a:endParaRPr lang="en-gb" dirty="0">
            <a:latin typeface="Gadugi" panose="020B0502040204020203" pitchFamily="34" charset="0"/>
            <a:ea typeface="Gadugi" panose="020B0502040204020203" pitchFamily="34" charset="0"/>
          </a:endParaRPr>
        </a:p>
      </dgm:t>
    </dgm:pt>
    <dgm:pt modelId="{1A0E2090-1D4F-438A-8766-B6030CE01ADD}" type="parTrans" cxnId="{A9154303-8225-4248-91DC-1B0156A35F07}">
      <dgm:prSet/>
      <dgm:spPr/>
      <dgm:t>
        <a:bodyPr rtlCol="0"/>
        <a:lstStyle/>
        <a:p>
          <a:pPr rtl="0"/>
          <a:endParaRPr lang="en-US"/>
        </a:p>
      </dgm:t>
    </dgm:pt>
    <dgm:pt modelId="{9646853A-8964-4519-A5B1-0B7D18B2983D}" type="sibTrans" cxnId="{A9154303-8225-4248-91DC-1B0156A35F07}">
      <dgm:prSet/>
      <dgm:spPr/>
      <dgm:t>
        <a:bodyPr rtlCol="0"/>
        <a:lstStyle/>
        <a:p>
          <a:pPr rtl="0"/>
          <a:endParaRPr lang="en-US"/>
        </a:p>
      </dgm:t>
    </dgm:pt>
    <dgm:pt modelId="{1C383F32-22E8-4F62-A3E0-BDC3D5F48992}">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people</a:t>
          </a:r>
          <a:endParaRPr lang="en-gb" dirty="0">
            <a:latin typeface="Gadugi" panose="020B0502040204020203" pitchFamily="34" charset="0"/>
            <a:ea typeface="Gadugi" panose="020B0502040204020203" pitchFamily="34" charset="0"/>
          </a:endParaRPr>
        </a:p>
      </dgm:t>
    </dgm:pt>
    <dgm:pt modelId="{A7920A2F-3244-4159-AF04-6A1D38B7B317}" type="parTrans" cxnId="{C4CCE57E-E871-46D6-BAD5-880252C95D22}">
      <dgm:prSet/>
      <dgm:spPr/>
      <dgm:t>
        <a:bodyPr rtlCol="0"/>
        <a:lstStyle/>
        <a:p>
          <a:pPr rtl="0"/>
          <a:endParaRPr lang="en-US"/>
        </a:p>
      </dgm:t>
    </dgm:pt>
    <dgm:pt modelId="{8500F72A-2C6D-4FDF-9C1D-CA691380EB0B}" type="sibTrans" cxnId="{C4CCE57E-E871-46D6-BAD5-880252C95D22}">
      <dgm:prSet/>
      <dgm:spPr/>
      <dgm:t>
        <a:bodyPr rtlCol="0"/>
        <a:lstStyle/>
        <a:p>
          <a:pPr rtl="0"/>
          <a:endParaRPr lang="en-US"/>
        </a:p>
      </dgm:t>
    </dgm:pt>
    <dgm:pt modelId="{96548D1F-4DCE-496E-82E8-63887DF12E2F}">
      <dgm:prSet/>
      <dgm:spPr/>
      <dgm:t>
        <a:bodyPr rtlCol="0"/>
        <a:lstStyle/>
        <a:p>
          <a:pPr>
            <a:lnSpc>
              <a:spcPct val="100000"/>
            </a:lnSpc>
            <a:defRPr cap="all"/>
          </a:pPr>
          <a:r>
            <a:rPr lang="en-GB" dirty="0">
              <a:latin typeface="Gadugi" panose="020B0502040204020203" pitchFamily="34" charset="0"/>
              <a:ea typeface="Gadugi" panose="020B0502040204020203" pitchFamily="34" charset="0"/>
            </a:rPr>
            <a:t>Materials</a:t>
          </a:r>
          <a:endParaRPr lang="en-gb" dirty="0">
            <a:latin typeface="Gadugi" panose="020B0502040204020203" pitchFamily="34" charset="0"/>
            <a:ea typeface="Gadugi" panose="020B0502040204020203" pitchFamily="34" charset="0"/>
          </a:endParaRPr>
        </a:p>
      </dgm:t>
    </dgm:pt>
    <dgm:pt modelId="{6C29B426-085E-4590-BEC1-E28BD9BE2E64}" type="parTrans" cxnId="{FE5B89A5-01D5-4FC4-86C0-2971E4167074}">
      <dgm:prSet/>
      <dgm:spPr/>
      <dgm:t>
        <a:bodyPr/>
        <a:lstStyle/>
        <a:p>
          <a:endParaRPr lang="en-GB"/>
        </a:p>
      </dgm:t>
    </dgm:pt>
    <dgm:pt modelId="{3BF98FC5-4924-43DC-83AB-16539B68EDEA}" type="sibTrans" cxnId="{FE5B89A5-01D5-4FC4-86C0-2971E4167074}">
      <dgm:prSet/>
      <dgm:spPr/>
      <dgm:t>
        <a:bodyPr/>
        <a:lstStyle/>
        <a:p>
          <a:endParaRPr lang="en-GB"/>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4"/>
      <dgm:spPr/>
    </dgm:pt>
    <dgm:pt modelId="{7C175B98-93F4-4D7C-BB95-1514AB879CD5}" type="pres">
      <dgm:prSet presAssocID="{40FC4FFE-8987-4A26-B7F4-8A516F18ADA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4">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4"/>
      <dgm:spPr/>
    </dgm:pt>
    <dgm:pt modelId="{DB4CA7C4-FCA1-4127-B20A-2A5C031A3CF4}" type="pres">
      <dgm:prSet presAssocID="{49225C73-1633-42F1-AB3B-7CB183E5F8B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4">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4"/>
      <dgm:spPr/>
    </dgm:pt>
    <dgm:pt modelId="{39509775-983E-4110-B989-EE2CD6514BE0}" type="pres">
      <dgm:prSet presAssocID="{1C383F32-22E8-4F62-A3E0-BDC3D5F4899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4">
        <dgm:presLayoutVars>
          <dgm:chMax val="1"/>
          <dgm:chPref val="1"/>
        </dgm:presLayoutVars>
      </dgm:prSet>
      <dgm:spPr/>
    </dgm:pt>
    <dgm:pt modelId="{E9D22FF3-4E42-49EF-AADE-5D4825CF9DC4}" type="pres">
      <dgm:prSet presAssocID="{8500F72A-2C6D-4FDF-9C1D-CA691380EB0B}" presName="sibTrans" presStyleCnt="0"/>
      <dgm:spPr/>
    </dgm:pt>
    <dgm:pt modelId="{CBB4B8CD-86C0-4929-8B0E-12D53148F58A}" type="pres">
      <dgm:prSet presAssocID="{96548D1F-4DCE-496E-82E8-63887DF12E2F}" presName="compNode" presStyleCnt="0"/>
      <dgm:spPr/>
    </dgm:pt>
    <dgm:pt modelId="{7C52E4DA-4A85-4FBD-812D-3BEAD1A50BC2}" type="pres">
      <dgm:prSet presAssocID="{96548D1F-4DCE-496E-82E8-63887DF12E2F}" presName="iconBgRect" presStyleLbl="bgShp" presStyleIdx="3" presStyleCnt="4"/>
      <dgm:spPr/>
    </dgm:pt>
    <dgm:pt modelId="{54E60713-8B69-4A8C-9A11-D8E77BC30169}" type="pres">
      <dgm:prSet presAssocID="{96548D1F-4DCE-496E-82E8-63887DF12E2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affiti Spray with solid fill"/>
        </a:ext>
      </dgm:extLst>
    </dgm:pt>
    <dgm:pt modelId="{0A09AD6B-C432-4479-9518-518D8DA5AFD4}" type="pres">
      <dgm:prSet presAssocID="{96548D1F-4DCE-496E-82E8-63887DF12E2F}" presName="spaceRect" presStyleCnt="0"/>
      <dgm:spPr/>
    </dgm:pt>
    <dgm:pt modelId="{D43F43FC-8F74-4EAF-929E-3E5E9C89769A}" type="pres">
      <dgm:prSet presAssocID="{96548D1F-4DCE-496E-82E8-63887DF12E2F}" presName="textRect" presStyleLbl="revTx" presStyleIdx="3" presStyleCnt="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FE5B89A5-01D5-4FC4-86C0-2971E4167074}" srcId="{01A66772-F185-4D58-B8BB-E9370D7A7A2B}" destId="{96548D1F-4DCE-496E-82E8-63887DF12E2F}" srcOrd="3" destOrd="0" parTransId="{6C29B426-085E-4590-BEC1-E28BD9BE2E64}" sibTransId="{3BF98FC5-4924-43DC-83AB-16539B68EDEA}"/>
    <dgm:cxn modelId="{355227E3-55E0-4343-BC8D-FC0EB1694F48}" type="presOf" srcId="{40FC4FFE-8987-4A26-B7F4-8A516F18ADAE}" destId="{127117FB-F8A7-4A20-A8A7-EC686DDC76D0}" srcOrd="0" destOrd="0" presId="urn:microsoft.com/office/officeart/2018/5/layout/IconCircleLabelList"/>
    <dgm:cxn modelId="{AB63CFEE-884F-4CEC-95FC-407C19955248}" type="presOf" srcId="{96548D1F-4DCE-496E-82E8-63887DF12E2F}" destId="{D43F43FC-8F74-4EAF-929E-3E5E9C89769A}"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 modelId="{DAA7A655-C968-497E-98E5-90920CC6433B}" type="presParOf" srcId="{50B3CE7C-E10B-4E23-BD93-03664997C932}" destId="{E9D22FF3-4E42-49EF-AADE-5D4825CF9DC4}" srcOrd="5" destOrd="0" presId="urn:microsoft.com/office/officeart/2018/5/layout/IconCircleLabelList"/>
    <dgm:cxn modelId="{413DE734-6AD4-47BB-84DD-D7D8F866B490}" type="presParOf" srcId="{50B3CE7C-E10B-4E23-BD93-03664997C932}" destId="{CBB4B8CD-86C0-4929-8B0E-12D53148F58A}" srcOrd="6" destOrd="0" presId="urn:microsoft.com/office/officeart/2018/5/layout/IconCircleLabelList"/>
    <dgm:cxn modelId="{BB4AA204-194E-4380-8E8B-CD162AF20047}" type="presParOf" srcId="{CBB4B8CD-86C0-4929-8B0E-12D53148F58A}" destId="{7C52E4DA-4A85-4FBD-812D-3BEAD1A50BC2}" srcOrd="0" destOrd="0" presId="urn:microsoft.com/office/officeart/2018/5/layout/IconCircleLabelList"/>
    <dgm:cxn modelId="{255FC63A-3D58-4556-A259-089379E59D71}" type="presParOf" srcId="{CBB4B8CD-86C0-4929-8B0E-12D53148F58A}" destId="{54E60713-8B69-4A8C-9A11-D8E77BC30169}" srcOrd="1" destOrd="0" presId="urn:microsoft.com/office/officeart/2018/5/layout/IconCircleLabelList"/>
    <dgm:cxn modelId="{DDD26464-A36B-43CD-AEC2-888F17E49546}" type="presParOf" srcId="{CBB4B8CD-86C0-4929-8B0E-12D53148F58A}" destId="{0A09AD6B-C432-4479-9518-518D8DA5AFD4}" srcOrd="2" destOrd="0" presId="urn:microsoft.com/office/officeart/2018/5/layout/IconCircleLabelList"/>
    <dgm:cxn modelId="{738644E5-48AF-4A55-9973-296531B306C6}" type="presParOf" srcId="{CBB4B8CD-86C0-4929-8B0E-12D53148F58A}" destId="{D43F43FC-8F74-4EAF-929E-3E5E9C89769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842626" y="720"/>
          <a:ext cx="872824" cy="8728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28637" y="186732"/>
          <a:ext cx="500800" cy="50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6360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Physics</a:t>
          </a:r>
          <a:endParaRPr lang="en-gb" sz="1800" b="1" kern="1200" dirty="0">
            <a:latin typeface="Gadugi" panose="020B0502040204020203" pitchFamily="34" charset="0"/>
            <a:ea typeface="Gadugi" panose="020B0502040204020203" pitchFamily="34" charset="0"/>
          </a:endParaRPr>
        </a:p>
      </dsp:txBody>
      <dsp:txXfrm>
        <a:off x="563608" y="1145408"/>
        <a:ext cx="1430859" cy="572343"/>
      </dsp:txXfrm>
    </dsp:sp>
    <dsp:sp modelId="{BCD8CDD9-0C56-4401-ADB1-8B48DAB2C96F}">
      <dsp:nvSpPr>
        <dsp:cNvPr id="0" name=""/>
        <dsp:cNvSpPr/>
      </dsp:nvSpPr>
      <dsp:spPr>
        <a:xfrm>
          <a:off x="2523885" y="720"/>
          <a:ext cx="872824" cy="8728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2709897" y="186732"/>
          <a:ext cx="500800" cy="500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24486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Chemistry</a:t>
          </a:r>
        </a:p>
      </dsp:txBody>
      <dsp:txXfrm>
        <a:off x="2244868" y="1145408"/>
        <a:ext cx="1430859" cy="572343"/>
      </dsp:txXfrm>
    </dsp:sp>
    <dsp:sp modelId="{FF93E135-77D6-48A0-8871-9BC93D705D06}">
      <dsp:nvSpPr>
        <dsp:cNvPr id="0" name=""/>
        <dsp:cNvSpPr/>
      </dsp:nvSpPr>
      <dsp:spPr>
        <a:xfrm>
          <a:off x="4205145" y="720"/>
          <a:ext cx="872824" cy="8728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391157" y="186732"/>
          <a:ext cx="500800" cy="500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2612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Biology</a:t>
          </a:r>
        </a:p>
      </dsp:txBody>
      <dsp:txXfrm>
        <a:off x="3926128" y="1145408"/>
        <a:ext cx="1430859" cy="5723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74129" y="679575"/>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41679" y="947125"/>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72805"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Problem solving </a:t>
          </a:r>
        </a:p>
      </dsp:txBody>
      <dsp:txXfrm>
        <a:off x="372805" y="2326036"/>
        <a:ext cx="2058075" cy="720000"/>
      </dsp:txXfrm>
    </dsp:sp>
    <dsp:sp modelId="{BCD8CDD9-0C56-4401-ADB1-8B48DAB2C96F}">
      <dsp:nvSpPr>
        <dsp:cNvPr id="0" name=""/>
        <dsp:cNvSpPr/>
      </dsp:nvSpPr>
      <dsp:spPr>
        <a:xfrm>
          <a:off x="3192368" y="679575"/>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3459917" y="947125"/>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791043"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Meeting people</a:t>
          </a:r>
        </a:p>
      </dsp:txBody>
      <dsp:txXfrm>
        <a:off x="2791043" y="2326036"/>
        <a:ext cx="2058075" cy="720000"/>
      </dsp:txXfrm>
    </dsp:sp>
    <dsp:sp modelId="{FF93E135-77D6-48A0-8871-9BC93D705D06}">
      <dsp:nvSpPr>
        <dsp:cNvPr id="0" name=""/>
        <dsp:cNvSpPr/>
      </dsp:nvSpPr>
      <dsp:spPr>
        <a:xfrm>
          <a:off x="5610606" y="679575"/>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5878155" y="947125"/>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209281"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Travel</a:t>
          </a:r>
        </a:p>
      </dsp:txBody>
      <dsp:txXfrm>
        <a:off x="5209281" y="2326036"/>
        <a:ext cx="2058075" cy="720000"/>
      </dsp:txXfrm>
    </dsp:sp>
    <dsp:sp modelId="{8303FE48-8A8F-4E01-B9F3-3C4387DD75B6}">
      <dsp:nvSpPr>
        <dsp:cNvPr id="0" name=""/>
        <dsp:cNvSpPr/>
      </dsp:nvSpPr>
      <dsp:spPr>
        <a:xfrm>
          <a:off x="8028844" y="679575"/>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49167-EF38-4CFE-A0C0-5212718B7D2A}">
      <dsp:nvSpPr>
        <dsp:cNvPr id="0" name=""/>
        <dsp:cNvSpPr/>
      </dsp:nvSpPr>
      <dsp:spPr>
        <a:xfrm>
          <a:off x="8296394" y="947125"/>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34187-130B-494B-9568-FEC965D5450B}">
      <dsp:nvSpPr>
        <dsp:cNvPr id="0" name=""/>
        <dsp:cNvSpPr/>
      </dsp:nvSpPr>
      <dsp:spPr>
        <a:xfrm>
          <a:off x="7627519"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Creating</a:t>
          </a:r>
          <a:endParaRPr lang="en-gb" sz="2100" kern="1200" dirty="0">
            <a:latin typeface="Gadugi" panose="020B0502040204020203" pitchFamily="34" charset="0"/>
            <a:ea typeface="Gadugi" panose="020B0502040204020203" pitchFamily="34" charset="0"/>
          </a:endParaRPr>
        </a:p>
      </dsp:txBody>
      <dsp:txXfrm>
        <a:off x="7627519" y="2326036"/>
        <a:ext cx="2058075"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74129" y="679575"/>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41679" y="947125"/>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72805"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kern="1200" dirty="0">
              <a:latin typeface="Gadugi" panose="020B0502040204020203" pitchFamily="34" charset="0"/>
              <a:ea typeface="Gadugi" panose="020B0502040204020203" pitchFamily="34" charset="0"/>
            </a:rPr>
            <a:t>Go</a:t>
          </a:r>
          <a:r>
            <a:rPr lang="en-GB" sz="1800" kern="1200" baseline="0" dirty="0">
              <a:latin typeface="Gadugi" panose="020B0502040204020203" pitchFamily="34" charset="0"/>
              <a:ea typeface="Gadugi" panose="020B0502040204020203" pitchFamily="34" charset="0"/>
            </a:rPr>
            <a:t> to university</a:t>
          </a:r>
          <a:endParaRPr lang="en-gb" sz="1800" kern="1200" dirty="0">
            <a:latin typeface="Gadugi" panose="020B0502040204020203" pitchFamily="34" charset="0"/>
            <a:ea typeface="Gadugi" panose="020B0502040204020203" pitchFamily="34" charset="0"/>
          </a:endParaRPr>
        </a:p>
      </dsp:txBody>
      <dsp:txXfrm>
        <a:off x="372805" y="2326036"/>
        <a:ext cx="2058075" cy="720000"/>
      </dsp:txXfrm>
    </dsp:sp>
    <dsp:sp modelId="{BCD8CDD9-0C56-4401-ADB1-8B48DAB2C96F}">
      <dsp:nvSpPr>
        <dsp:cNvPr id="0" name=""/>
        <dsp:cNvSpPr/>
      </dsp:nvSpPr>
      <dsp:spPr>
        <a:xfrm>
          <a:off x="3192368" y="679575"/>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3459917" y="947125"/>
          <a:ext cx="720326" cy="720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791043"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kern="1200" dirty="0">
              <a:latin typeface="Gadugi" panose="020B0502040204020203" pitchFamily="34" charset="0"/>
              <a:ea typeface="Gadugi" panose="020B0502040204020203" pitchFamily="34" charset="0"/>
            </a:rPr>
            <a:t>travel</a:t>
          </a:r>
        </a:p>
      </dsp:txBody>
      <dsp:txXfrm>
        <a:off x="2791043" y="2326036"/>
        <a:ext cx="2058075" cy="720000"/>
      </dsp:txXfrm>
    </dsp:sp>
    <dsp:sp modelId="{FF93E135-77D6-48A0-8871-9BC93D705D06}">
      <dsp:nvSpPr>
        <dsp:cNvPr id="0" name=""/>
        <dsp:cNvSpPr/>
      </dsp:nvSpPr>
      <dsp:spPr>
        <a:xfrm>
          <a:off x="5610606" y="679575"/>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5878155" y="947125"/>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209281"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kern="1200" dirty="0">
              <a:latin typeface="Gadugi" panose="020B0502040204020203" pitchFamily="34" charset="0"/>
              <a:ea typeface="Gadugi" panose="020B0502040204020203" pitchFamily="34" charset="0"/>
            </a:rPr>
            <a:t>Start work</a:t>
          </a:r>
          <a:endParaRPr lang="en-gb" sz="1800" kern="1200" dirty="0">
            <a:latin typeface="Gadugi" panose="020B0502040204020203" pitchFamily="34" charset="0"/>
            <a:ea typeface="Gadugi" panose="020B0502040204020203" pitchFamily="34" charset="0"/>
          </a:endParaRPr>
        </a:p>
      </dsp:txBody>
      <dsp:txXfrm>
        <a:off x="5209281" y="2326036"/>
        <a:ext cx="2058075" cy="720000"/>
      </dsp:txXfrm>
    </dsp:sp>
    <dsp:sp modelId="{8808AB48-FF45-4DB9-87C5-E8FEB145DEA3}">
      <dsp:nvSpPr>
        <dsp:cNvPr id="0" name=""/>
        <dsp:cNvSpPr/>
      </dsp:nvSpPr>
      <dsp:spPr>
        <a:xfrm>
          <a:off x="8028844" y="679575"/>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D65E9-4346-4EB1-A4EC-860C00410B1A}">
      <dsp:nvSpPr>
        <dsp:cNvPr id="0" name=""/>
        <dsp:cNvSpPr/>
      </dsp:nvSpPr>
      <dsp:spPr>
        <a:xfrm>
          <a:off x="8296394" y="947125"/>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2D39D-1A3A-4528-A0E8-B95F4DDB75D0}">
      <dsp:nvSpPr>
        <dsp:cNvPr id="0" name=""/>
        <dsp:cNvSpPr/>
      </dsp:nvSpPr>
      <dsp:spPr>
        <a:xfrm>
          <a:off x="7627519"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cap="all"/>
          </a:pPr>
          <a:r>
            <a:rPr lang="en-GB" sz="1800" kern="1200" dirty="0">
              <a:latin typeface="Gadugi" panose="020B0502040204020203" pitchFamily="34" charset="0"/>
              <a:ea typeface="Gadugi" panose="020B0502040204020203" pitchFamily="34" charset="0"/>
            </a:rPr>
            <a:t>apprenticeship</a:t>
          </a:r>
        </a:p>
        <a:p>
          <a:pPr marL="0" lvl="0" indent="0" algn="ctr" defTabSz="800100">
            <a:lnSpc>
              <a:spcPct val="100000"/>
            </a:lnSpc>
            <a:spcBef>
              <a:spcPct val="0"/>
            </a:spcBef>
            <a:spcAft>
              <a:spcPct val="35000"/>
            </a:spcAft>
            <a:buNone/>
            <a:defRPr cap="all"/>
          </a:pPr>
          <a:endParaRPr lang="en-gb" sz="1800" kern="1200" dirty="0">
            <a:latin typeface="Gadugi" panose="020B0502040204020203" pitchFamily="34" charset="0"/>
            <a:ea typeface="Gadugi" panose="020B0502040204020203" pitchFamily="34" charset="0"/>
          </a:endParaRPr>
        </a:p>
      </dsp:txBody>
      <dsp:txXfrm>
        <a:off x="7627519" y="2326036"/>
        <a:ext cx="2058075"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231555"/>
          <a:ext cx="1818562" cy="1818562"/>
        </a:xfrm>
        <a:prstGeom prst="ellipse">
          <a:avLst/>
        </a:prstGeom>
        <a:no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1911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10" y="2485317"/>
          <a:ext cx="2981250" cy="877500"/>
        </a:xfrm>
        <a:prstGeom prst="rect">
          <a:avLst/>
        </a:prstGeom>
        <a:solidFill>
          <a:srgbClr val="FAC95A"/>
        </a:solid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rtl="0">
            <a:lnSpc>
              <a:spcPct val="100000"/>
            </a:lnSpc>
            <a:spcBef>
              <a:spcPct val="0"/>
            </a:spcBef>
            <a:spcAft>
              <a:spcPct val="35000"/>
            </a:spcAft>
            <a:buNone/>
            <a:defRPr cap="all"/>
          </a:pPr>
          <a:endParaRPr lang="en-GB" sz="1200" b="1" kern="120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endParaRPr>
        </a:p>
        <a:p>
          <a:pPr marL="0" lvl="0" indent="0" algn="ctr" defTabSz="533400" rtl="0">
            <a:lnSpc>
              <a:spcPct val="100000"/>
            </a:lnSpc>
            <a:spcBef>
              <a:spcPct val="0"/>
            </a:spcBef>
            <a:spcAft>
              <a:spcPct val="35000"/>
            </a:spcAft>
            <a:buNone/>
            <a:defRPr cap="all"/>
          </a:pPr>
          <a:r>
            <a:rPr lang="en-GB" sz="1200" b="1" kern="120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https://spacecareers.uk/home</a:t>
          </a:r>
          <a:endParaRPr lang="en-GB" sz="1200" b="1" kern="1200" dirty="0">
            <a:solidFill>
              <a:srgbClr val="0070C0"/>
            </a:solidFill>
          </a:endParaRPr>
        </a:p>
        <a:p>
          <a:pPr marL="0" lvl="0" indent="0" algn="ctr" defTabSz="533400" rtl="0">
            <a:lnSpc>
              <a:spcPct val="100000"/>
            </a:lnSpc>
            <a:spcBef>
              <a:spcPct val="0"/>
            </a:spcBef>
            <a:spcAft>
              <a:spcPct val="35000"/>
            </a:spcAft>
            <a:buNone/>
            <a:defRPr cap="all"/>
          </a:pPr>
          <a:endParaRPr lang="en-gb" sz="1100" kern="1200" dirty="0">
            <a:solidFill>
              <a:srgbClr val="0070C0"/>
            </a:solidFill>
          </a:endParaRPr>
        </a:p>
      </dsp:txBody>
      <dsp:txXfrm>
        <a:off x="10" y="2485317"/>
        <a:ext cx="2981250" cy="877500"/>
      </dsp:txXfrm>
    </dsp:sp>
    <dsp:sp modelId="{BCD8CDD9-0C56-4401-ADB1-8B48DAB2C96F}">
      <dsp:nvSpPr>
        <dsp:cNvPr id="0" name=""/>
        <dsp:cNvSpPr/>
      </dsp:nvSpPr>
      <dsp:spPr>
        <a:xfrm>
          <a:off x="4119918" y="231555"/>
          <a:ext cx="1818562" cy="1818562"/>
        </a:xfrm>
        <a:prstGeom prst="ellipse">
          <a:avLst/>
        </a:prstGeom>
        <a:no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19118"/>
          <a:ext cx="1043437" cy="1043437"/>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7077149" y="2485317"/>
          <a:ext cx="2981250" cy="877500"/>
        </a:xfrm>
        <a:prstGeom prst="rect">
          <a:avLst/>
        </a:prstGeom>
        <a:solidFill>
          <a:srgbClr val="FAC95A"/>
        </a:solid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533400" rtl="0">
            <a:lnSpc>
              <a:spcPct val="100000"/>
            </a:lnSpc>
            <a:spcBef>
              <a:spcPct val="0"/>
            </a:spcBef>
            <a:spcAft>
              <a:spcPct val="35000"/>
            </a:spcAft>
            <a:buNone/>
            <a:defRPr cap="all"/>
          </a:pPr>
          <a:endParaRPr lang="en-GB" sz="1200" b="1" kern="1200" dirty="0">
            <a:solidFill>
              <a:srgbClr val="0070C0"/>
            </a:solidFill>
            <a:hlinkClick xmlns:r="http://schemas.openxmlformats.org/officeDocument/2006/relationships" r:id="rId6">
              <a:extLst>
                <a:ext uri="{A12FA001-AC4F-418D-AE19-62706E023703}">
                  <ahyp:hlinkClr xmlns:ahyp="http://schemas.microsoft.com/office/drawing/2018/hyperlinkcolor" val="tx"/>
                </a:ext>
              </a:extLst>
            </a:hlinkClick>
          </a:endParaRPr>
        </a:p>
        <a:p>
          <a:pPr marL="0" lvl="0" indent="0" algn="ctr" defTabSz="533400" rtl="0">
            <a:lnSpc>
              <a:spcPct val="100000"/>
            </a:lnSpc>
            <a:spcBef>
              <a:spcPct val="0"/>
            </a:spcBef>
            <a:spcAft>
              <a:spcPct val="35000"/>
            </a:spcAft>
            <a:buNone/>
            <a:defRPr cap="all"/>
          </a:pPr>
          <a:r>
            <a:rPr lang="en-GB" sz="1200" b="1" kern="1200" dirty="0">
              <a:solidFill>
                <a:srgbClr val="0070C0"/>
              </a:solidFill>
              <a:hlinkClick xmlns:r="http://schemas.openxmlformats.org/officeDocument/2006/relationships" r:id="rId6">
                <a:extLst>
                  <a:ext uri="{A12FA001-AC4F-418D-AE19-62706E023703}">
                    <ahyp:hlinkClr xmlns:ahyp="http://schemas.microsoft.com/office/drawing/2018/hyperlinkcolor" val="tx"/>
                  </a:ext>
                </a:extLst>
              </a:hlinkClick>
            </a:rPr>
            <a:t>https://www.ukspace.org/careers/</a:t>
          </a:r>
          <a:endParaRPr lang="en-GB" sz="1200" b="1" kern="1200" dirty="0">
            <a:solidFill>
              <a:srgbClr val="0070C0"/>
            </a:solidFill>
          </a:endParaRPr>
        </a:p>
      </dsp:txBody>
      <dsp:txXfrm>
        <a:off x="7077149" y="2485317"/>
        <a:ext cx="2981250" cy="877500"/>
      </dsp:txXfrm>
    </dsp:sp>
    <dsp:sp modelId="{FF93E135-77D6-48A0-8871-9BC93D705D06}">
      <dsp:nvSpPr>
        <dsp:cNvPr id="0" name=""/>
        <dsp:cNvSpPr/>
      </dsp:nvSpPr>
      <dsp:spPr>
        <a:xfrm>
          <a:off x="7622887" y="231555"/>
          <a:ext cx="1818562" cy="1818562"/>
        </a:xfrm>
        <a:prstGeom prst="ellipse">
          <a:avLst/>
        </a:prstGeom>
        <a:no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19118"/>
          <a:ext cx="1043437" cy="10434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538574" y="2485317"/>
          <a:ext cx="2981250" cy="877500"/>
        </a:xfrm>
        <a:prstGeom prst="rect">
          <a:avLst/>
        </a:prstGeom>
        <a:solidFill>
          <a:srgbClr val="FAC95A"/>
        </a:solid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cap="all"/>
          </a:pPr>
          <a:endParaRPr lang="en-GB" sz="1100" b="1" kern="1200" dirty="0">
            <a:effectLst>
              <a:outerShdw blurRad="50800" dist="50800" dir="5400000" algn="ctr" rotWithShape="0">
                <a:srgbClr val="0070C0"/>
              </a:outerShdw>
            </a:effectLst>
            <a:hlinkClick xmlns:r="http://schemas.openxmlformats.org/officeDocument/2006/relationships" r:id="rId9">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ct val="0"/>
            </a:spcBef>
            <a:spcAft>
              <a:spcPts val="0"/>
            </a:spcAft>
            <a:buClrTx/>
            <a:buSzTx/>
            <a:buFontTx/>
            <a:buNone/>
            <a:tabLst/>
            <a:defRPr cap="all"/>
          </a:pPr>
          <a:r>
            <a:rPr lang="en-GB" sz="1100" b="1" kern="1200" dirty="0">
              <a:solidFill>
                <a:srgbClr val="0070C0"/>
              </a:solidFill>
              <a:effectLst/>
              <a:hlinkClick xmlns:r="http://schemas.openxmlformats.org/officeDocument/2006/relationships" r:id="rId9">
                <a:extLst>
                  <a:ext uri="{A12FA001-AC4F-418D-AE19-62706E023703}">
                    <ahyp:hlinkClr xmlns:ahyp="http://schemas.microsoft.com/office/drawing/2018/hyperlinkcolor" val="tx"/>
                  </a:ext>
                </a:extLst>
              </a:hlinkClick>
            </a:rPr>
            <a:t>https://www.gov.uk/government/publications/space-related-educational-resources/uksa-careers-leaflet</a:t>
          </a:r>
          <a:r>
            <a:rPr lang="en-GB" sz="1100" b="1" kern="1200" dirty="0">
              <a:solidFill>
                <a:srgbClr val="0070C0"/>
              </a:solidFill>
              <a:effectLst/>
            </a:rPr>
            <a:t> </a:t>
          </a:r>
        </a:p>
        <a:p>
          <a:pPr marL="0" lvl="0" algn="ctr" defTabSz="533400" rtl="0">
            <a:lnSpc>
              <a:spcPct val="100000"/>
            </a:lnSpc>
            <a:spcBef>
              <a:spcPct val="0"/>
            </a:spcBef>
            <a:spcAft>
              <a:spcPct val="35000"/>
            </a:spcAft>
            <a:buNone/>
            <a:defRPr cap="all"/>
          </a:pPr>
          <a:endParaRPr lang="en-gb" sz="1100" b="1" kern="1200" dirty="0">
            <a:effectLst>
              <a:outerShdw blurRad="50800" dist="50800" dir="5400000" algn="ctr" rotWithShape="0">
                <a:srgbClr val="0070C0"/>
              </a:outerShdw>
            </a:effectLst>
          </a:endParaRPr>
        </a:p>
      </dsp:txBody>
      <dsp:txXfrm>
        <a:off x="3538574" y="2485317"/>
        <a:ext cx="2981250"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842626" y="720"/>
          <a:ext cx="872824" cy="8728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28637" y="186732"/>
          <a:ext cx="500800" cy="50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6360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Languages </a:t>
          </a:r>
        </a:p>
      </dsp:txBody>
      <dsp:txXfrm>
        <a:off x="563608" y="1145408"/>
        <a:ext cx="1430859" cy="572343"/>
      </dsp:txXfrm>
    </dsp:sp>
    <dsp:sp modelId="{BCD8CDD9-0C56-4401-ADB1-8B48DAB2C96F}">
      <dsp:nvSpPr>
        <dsp:cNvPr id="0" name=""/>
        <dsp:cNvSpPr/>
      </dsp:nvSpPr>
      <dsp:spPr>
        <a:xfrm>
          <a:off x="2523885" y="720"/>
          <a:ext cx="872824" cy="8728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2709897" y="186732"/>
          <a:ext cx="500800" cy="500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24486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P.E.</a:t>
          </a:r>
        </a:p>
        <a:p>
          <a:pPr marL="0" lvl="0" indent="0" algn="ctr" defTabSz="800100" rtl="0">
            <a:lnSpc>
              <a:spcPct val="100000"/>
            </a:lnSpc>
            <a:spcBef>
              <a:spcPct val="0"/>
            </a:spcBef>
            <a:spcAft>
              <a:spcPct val="35000"/>
            </a:spcAft>
            <a:buNone/>
            <a:defRPr cap="all"/>
          </a:pPr>
          <a:endParaRPr lang="en-gb" sz="1800" b="1" kern="1200" dirty="0">
            <a:latin typeface="Gadugi" panose="020B0502040204020203" pitchFamily="34" charset="0"/>
            <a:ea typeface="Gadugi" panose="020B0502040204020203" pitchFamily="34" charset="0"/>
          </a:endParaRPr>
        </a:p>
      </dsp:txBody>
      <dsp:txXfrm>
        <a:off x="2244868" y="1145408"/>
        <a:ext cx="1430859" cy="572343"/>
      </dsp:txXfrm>
    </dsp:sp>
    <dsp:sp modelId="{FF93E135-77D6-48A0-8871-9BC93D705D06}">
      <dsp:nvSpPr>
        <dsp:cNvPr id="0" name=""/>
        <dsp:cNvSpPr/>
      </dsp:nvSpPr>
      <dsp:spPr>
        <a:xfrm>
          <a:off x="4205145" y="720"/>
          <a:ext cx="872824" cy="8728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391157" y="186732"/>
          <a:ext cx="500800" cy="500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2612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rtl="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Design &amp; technology</a:t>
          </a:r>
        </a:p>
      </dsp:txBody>
      <dsp:txXfrm>
        <a:off x="3926128" y="1145408"/>
        <a:ext cx="1430859" cy="5723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842626" y="720"/>
          <a:ext cx="872824" cy="8728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28637" y="186732"/>
          <a:ext cx="500800" cy="50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6360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Art</a:t>
          </a:r>
        </a:p>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 </a:t>
          </a:r>
        </a:p>
      </dsp:txBody>
      <dsp:txXfrm>
        <a:off x="563608" y="1145408"/>
        <a:ext cx="1430859" cy="572343"/>
      </dsp:txXfrm>
    </dsp:sp>
    <dsp:sp modelId="{BCD8CDD9-0C56-4401-ADB1-8B48DAB2C96F}">
      <dsp:nvSpPr>
        <dsp:cNvPr id="0" name=""/>
        <dsp:cNvSpPr/>
      </dsp:nvSpPr>
      <dsp:spPr>
        <a:xfrm>
          <a:off x="2523885" y="720"/>
          <a:ext cx="872824" cy="8728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2709897" y="186732"/>
          <a:ext cx="500800" cy="5008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24486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History</a:t>
          </a:r>
        </a:p>
      </dsp:txBody>
      <dsp:txXfrm>
        <a:off x="2244868" y="1145408"/>
        <a:ext cx="1430859" cy="572343"/>
      </dsp:txXfrm>
    </dsp:sp>
    <dsp:sp modelId="{FF93E135-77D6-48A0-8871-9BC93D705D06}">
      <dsp:nvSpPr>
        <dsp:cNvPr id="0" name=""/>
        <dsp:cNvSpPr/>
      </dsp:nvSpPr>
      <dsp:spPr>
        <a:xfrm>
          <a:off x="4205145" y="720"/>
          <a:ext cx="872824" cy="8728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391157" y="186732"/>
          <a:ext cx="500800" cy="500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2612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Geography</a:t>
          </a:r>
        </a:p>
      </dsp:txBody>
      <dsp:txXfrm>
        <a:off x="3926128" y="1145408"/>
        <a:ext cx="1430859" cy="572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842626" y="720"/>
          <a:ext cx="872824" cy="8728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28637" y="186732"/>
          <a:ext cx="500800" cy="50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6360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rtl="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Information technology</a:t>
          </a:r>
          <a:endParaRPr lang="en-gb" sz="1400" b="1" kern="1200" dirty="0">
            <a:latin typeface="Gadugi" panose="020B0502040204020203" pitchFamily="34" charset="0"/>
            <a:ea typeface="Gadugi" panose="020B0502040204020203" pitchFamily="34" charset="0"/>
          </a:endParaRPr>
        </a:p>
      </dsp:txBody>
      <dsp:txXfrm>
        <a:off x="563608" y="1145408"/>
        <a:ext cx="1430859" cy="572343"/>
      </dsp:txXfrm>
    </dsp:sp>
    <dsp:sp modelId="{BCD8CDD9-0C56-4401-ADB1-8B48DAB2C96F}">
      <dsp:nvSpPr>
        <dsp:cNvPr id="0" name=""/>
        <dsp:cNvSpPr/>
      </dsp:nvSpPr>
      <dsp:spPr>
        <a:xfrm>
          <a:off x="2523885" y="720"/>
          <a:ext cx="872824" cy="8728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2709897" y="186732"/>
          <a:ext cx="500800" cy="500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24486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Maths</a:t>
          </a:r>
        </a:p>
      </dsp:txBody>
      <dsp:txXfrm>
        <a:off x="2244868" y="1145408"/>
        <a:ext cx="1430859" cy="572343"/>
      </dsp:txXfrm>
    </dsp:sp>
    <dsp:sp modelId="{FF93E135-77D6-48A0-8871-9BC93D705D06}">
      <dsp:nvSpPr>
        <dsp:cNvPr id="0" name=""/>
        <dsp:cNvSpPr/>
      </dsp:nvSpPr>
      <dsp:spPr>
        <a:xfrm>
          <a:off x="4205145" y="720"/>
          <a:ext cx="872824" cy="8728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391157" y="186732"/>
          <a:ext cx="500800" cy="500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2612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rtl="0">
            <a:lnSpc>
              <a:spcPct val="100000"/>
            </a:lnSpc>
            <a:spcBef>
              <a:spcPct val="0"/>
            </a:spcBef>
            <a:spcAft>
              <a:spcPct val="35000"/>
            </a:spcAft>
            <a:buNone/>
            <a:defRPr cap="all"/>
          </a:pPr>
          <a:r>
            <a:rPr lang="en-gb" sz="1800" b="1" kern="1200" dirty="0">
              <a:latin typeface="Gadugi" panose="020B0502040204020203" pitchFamily="34" charset="0"/>
              <a:ea typeface="Gadugi" panose="020B0502040204020203" pitchFamily="34" charset="0"/>
            </a:rPr>
            <a:t>English</a:t>
          </a:r>
        </a:p>
      </dsp:txBody>
      <dsp:txXfrm>
        <a:off x="3926128" y="1145408"/>
        <a:ext cx="1430859" cy="5723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842626" y="720"/>
          <a:ext cx="872824" cy="872824"/>
        </a:xfrm>
        <a:prstGeom prst="ellipse">
          <a:avLst/>
        </a:prstGeom>
        <a:solidFill>
          <a:schemeClr val="accent3">
            <a:lumMod val="75000"/>
          </a:schemeClr>
        </a:solidFill>
        <a:ln>
          <a:solidFill>
            <a:schemeClr val="bg1"/>
          </a:solid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28637" y="186732"/>
          <a:ext cx="500800" cy="500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6360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Physics</a:t>
          </a:r>
          <a:endParaRPr lang="en-gb" sz="1600" b="1" kern="1200" dirty="0">
            <a:latin typeface="Gadugi" panose="020B0502040204020203" pitchFamily="34" charset="0"/>
            <a:ea typeface="Gadugi" panose="020B0502040204020203" pitchFamily="34" charset="0"/>
          </a:endParaRPr>
        </a:p>
      </dsp:txBody>
      <dsp:txXfrm>
        <a:off x="563608" y="1145408"/>
        <a:ext cx="1430859" cy="572343"/>
      </dsp:txXfrm>
    </dsp:sp>
    <dsp:sp modelId="{BCD8CDD9-0C56-4401-ADB1-8B48DAB2C96F}">
      <dsp:nvSpPr>
        <dsp:cNvPr id="0" name=""/>
        <dsp:cNvSpPr/>
      </dsp:nvSpPr>
      <dsp:spPr>
        <a:xfrm>
          <a:off x="2523885" y="720"/>
          <a:ext cx="872824" cy="87282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2709897" y="186732"/>
          <a:ext cx="500800" cy="500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24486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Chemistry</a:t>
          </a:r>
        </a:p>
      </dsp:txBody>
      <dsp:txXfrm>
        <a:off x="2244868" y="1145408"/>
        <a:ext cx="1430859" cy="572343"/>
      </dsp:txXfrm>
    </dsp:sp>
    <dsp:sp modelId="{FF93E135-77D6-48A0-8871-9BC93D705D06}">
      <dsp:nvSpPr>
        <dsp:cNvPr id="0" name=""/>
        <dsp:cNvSpPr/>
      </dsp:nvSpPr>
      <dsp:spPr>
        <a:xfrm>
          <a:off x="4205145" y="720"/>
          <a:ext cx="872824" cy="8728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4391157" y="186732"/>
          <a:ext cx="500800" cy="500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3926128" y="1145408"/>
          <a:ext cx="1430859" cy="57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Biology</a:t>
          </a:r>
        </a:p>
      </dsp:txBody>
      <dsp:txXfrm>
        <a:off x="3926128" y="1145408"/>
        <a:ext cx="1430859" cy="5723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51754" y="833"/>
          <a:ext cx="705550" cy="7055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902118" y="151196"/>
          <a:ext cx="404824" cy="4048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526209"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Geology</a:t>
          </a:r>
          <a:endParaRPr lang="en-gb" sz="1400" b="1" kern="1200" dirty="0">
            <a:latin typeface="Gadugi" panose="020B0502040204020203" pitchFamily="34" charset="0"/>
            <a:ea typeface="Gadugi" panose="020B0502040204020203" pitchFamily="34" charset="0"/>
          </a:endParaRPr>
        </a:p>
      </dsp:txBody>
      <dsp:txXfrm>
        <a:off x="526209" y="926145"/>
        <a:ext cx="1156640" cy="462656"/>
      </dsp:txXfrm>
    </dsp:sp>
    <dsp:sp modelId="{FE8DBFE9-EBCF-4ECE-8560-5E1BE025A467}">
      <dsp:nvSpPr>
        <dsp:cNvPr id="0" name=""/>
        <dsp:cNvSpPr/>
      </dsp:nvSpPr>
      <dsp:spPr>
        <a:xfrm>
          <a:off x="2110807" y="833"/>
          <a:ext cx="705550" cy="7055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FDCD9-3BC5-4F9E-9E72-62E3EFE8F921}">
      <dsp:nvSpPr>
        <dsp:cNvPr id="0" name=""/>
        <dsp:cNvSpPr/>
      </dsp:nvSpPr>
      <dsp:spPr>
        <a:xfrm>
          <a:off x="2261170" y="151196"/>
          <a:ext cx="404824" cy="4048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D4985-0E7A-466B-815D-18B887105F5A}">
      <dsp:nvSpPr>
        <dsp:cNvPr id="0" name=""/>
        <dsp:cNvSpPr/>
      </dsp:nvSpPr>
      <dsp:spPr>
        <a:xfrm>
          <a:off x="1885262"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Astronomy</a:t>
          </a:r>
          <a:endParaRPr lang="en-gb" sz="1400" b="1" kern="1200" dirty="0">
            <a:latin typeface="Gadugi" panose="020B0502040204020203" pitchFamily="34" charset="0"/>
            <a:ea typeface="Gadugi" panose="020B0502040204020203" pitchFamily="34" charset="0"/>
          </a:endParaRPr>
        </a:p>
      </dsp:txBody>
      <dsp:txXfrm>
        <a:off x="1885262" y="926145"/>
        <a:ext cx="1156640" cy="462656"/>
      </dsp:txXfrm>
    </dsp:sp>
    <dsp:sp modelId="{4C4DBAE4-FB7E-4815-B17F-CCC8256909E6}">
      <dsp:nvSpPr>
        <dsp:cNvPr id="0" name=""/>
        <dsp:cNvSpPr/>
      </dsp:nvSpPr>
      <dsp:spPr>
        <a:xfrm>
          <a:off x="3469860" y="833"/>
          <a:ext cx="705550" cy="7055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94761-1DD0-4E2B-AA67-8CDA8B77E7AA}">
      <dsp:nvSpPr>
        <dsp:cNvPr id="0" name=""/>
        <dsp:cNvSpPr/>
      </dsp:nvSpPr>
      <dsp:spPr>
        <a:xfrm>
          <a:off x="3620223" y="151196"/>
          <a:ext cx="404824" cy="404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F10D8-E6A6-4B25-BCB5-102739D11FB8}">
      <dsp:nvSpPr>
        <dsp:cNvPr id="0" name=""/>
        <dsp:cNvSpPr/>
      </dsp:nvSpPr>
      <dsp:spPr>
        <a:xfrm>
          <a:off x="3244315"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Zoology</a:t>
          </a:r>
          <a:endParaRPr lang="en-gb" sz="1400" b="1" kern="1200" dirty="0">
            <a:latin typeface="Gadugi" panose="020B0502040204020203" pitchFamily="34" charset="0"/>
            <a:ea typeface="Gadugi" panose="020B0502040204020203" pitchFamily="34" charset="0"/>
          </a:endParaRPr>
        </a:p>
      </dsp:txBody>
      <dsp:txXfrm>
        <a:off x="3244315" y="926145"/>
        <a:ext cx="1156640" cy="462656"/>
      </dsp:txXfrm>
    </dsp:sp>
    <dsp:sp modelId="{87570607-C582-446F-9D50-27A0A0EFEE55}">
      <dsp:nvSpPr>
        <dsp:cNvPr id="0" name=""/>
        <dsp:cNvSpPr/>
      </dsp:nvSpPr>
      <dsp:spPr>
        <a:xfrm>
          <a:off x="4828913" y="833"/>
          <a:ext cx="705550" cy="70555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46051-2485-4D52-8FCA-FB81F676D2DB}">
      <dsp:nvSpPr>
        <dsp:cNvPr id="0" name=""/>
        <dsp:cNvSpPr/>
      </dsp:nvSpPr>
      <dsp:spPr>
        <a:xfrm>
          <a:off x="4979276" y="151196"/>
          <a:ext cx="404824" cy="404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E9037-5F1D-439A-A24A-216D8EEF59A1}">
      <dsp:nvSpPr>
        <dsp:cNvPr id="0" name=""/>
        <dsp:cNvSpPr/>
      </dsp:nvSpPr>
      <dsp:spPr>
        <a:xfrm>
          <a:off x="4603368"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Medicine</a:t>
          </a:r>
          <a:endParaRPr lang="en-gb" sz="1400" b="1" kern="1200" dirty="0">
            <a:latin typeface="Gadugi" panose="020B0502040204020203" pitchFamily="34" charset="0"/>
            <a:ea typeface="Gadugi" panose="020B0502040204020203" pitchFamily="34" charset="0"/>
          </a:endParaRPr>
        </a:p>
      </dsp:txBody>
      <dsp:txXfrm>
        <a:off x="4603368" y="926145"/>
        <a:ext cx="1156640" cy="462656"/>
      </dsp:txXfrm>
    </dsp:sp>
    <dsp:sp modelId="{699810CD-F28D-4984-B397-BEDE8D892424}">
      <dsp:nvSpPr>
        <dsp:cNvPr id="0" name=""/>
        <dsp:cNvSpPr/>
      </dsp:nvSpPr>
      <dsp:spPr>
        <a:xfrm>
          <a:off x="6187965" y="833"/>
          <a:ext cx="705550" cy="70555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B86732-4E33-421E-A021-838DC36E80A4}">
      <dsp:nvSpPr>
        <dsp:cNvPr id="0" name=""/>
        <dsp:cNvSpPr/>
      </dsp:nvSpPr>
      <dsp:spPr>
        <a:xfrm>
          <a:off x="6338329" y="151196"/>
          <a:ext cx="404824" cy="404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30BA5-3B29-4625-9FF0-56AE77EDF614}">
      <dsp:nvSpPr>
        <dsp:cNvPr id="0" name=""/>
        <dsp:cNvSpPr/>
      </dsp:nvSpPr>
      <dsp:spPr>
        <a:xfrm>
          <a:off x="5962420"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Astro-physics</a:t>
          </a:r>
          <a:endParaRPr lang="en-gb" sz="1400" b="1" kern="1200" dirty="0">
            <a:latin typeface="Gadugi" panose="020B0502040204020203" pitchFamily="34" charset="0"/>
            <a:ea typeface="Gadugi" panose="020B0502040204020203" pitchFamily="34" charset="0"/>
          </a:endParaRPr>
        </a:p>
      </dsp:txBody>
      <dsp:txXfrm>
        <a:off x="5962420" y="926145"/>
        <a:ext cx="1156640" cy="462656"/>
      </dsp:txXfrm>
    </dsp:sp>
    <dsp:sp modelId="{BCD8CDD9-0C56-4401-ADB1-8B48DAB2C96F}">
      <dsp:nvSpPr>
        <dsp:cNvPr id="0" name=""/>
        <dsp:cNvSpPr/>
      </dsp:nvSpPr>
      <dsp:spPr>
        <a:xfrm>
          <a:off x="7547018" y="833"/>
          <a:ext cx="705550" cy="7055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7697381" y="151196"/>
          <a:ext cx="404824" cy="4048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7321473" y="926145"/>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planetary science</a:t>
          </a:r>
        </a:p>
      </dsp:txBody>
      <dsp:txXfrm>
        <a:off x="7321473" y="926145"/>
        <a:ext cx="1156640" cy="462656"/>
      </dsp:txXfrm>
    </dsp:sp>
    <dsp:sp modelId="{FF93E135-77D6-48A0-8871-9BC93D705D06}">
      <dsp:nvSpPr>
        <dsp:cNvPr id="0" name=""/>
        <dsp:cNvSpPr/>
      </dsp:nvSpPr>
      <dsp:spPr>
        <a:xfrm>
          <a:off x="8999435" y="833"/>
          <a:ext cx="705550" cy="7055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9149798" y="151196"/>
          <a:ext cx="404824" cy="4048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8680526" y="926145"/>
          <a:ext cx="1343368"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Cosmology</a:t>
          </a:r>
          <a:endParaRPr lang="en-gb" sz="1400" b="1" kern="1200" dirty="0">
            <a:latin typeface="Gadugi" panose="020B0502040204020203" pitchFamily="34" charset="0"/>
            <a:ea typeface="Gadugi" panose="020B0502040204020203" pitchFamily="34" charset="0"/>
          </a:endParaRPr>
        </a:p>
      </dsp:txBody>
      <dsp:txXfrm>
        <a:off x="8680526" y="926145"/>
        <a:ext cx="1343368" cy="462656"/>
      </dsp:txXfrm>
    </dsp:sp>
    <dsp:sp modelId="{E08C81B0-EC08-4CFA-ABC1-56A81EADA6B3}">
      <dsp:nvSpPr>
        <dsp:cNvPr id="0" name=""/>
        <dsp:cNvSpPr/>
      </dsp:nvSpPr>
      <dsp:spPr>
        <a:xfrm>
          <a:off x="845118" y="1677962"/>
          <a:ext cx="705550" cy="7055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77439-0745-440F-AB01-EB34F6BA6642}">
      <dsp:nvSpPr>
        <dsp:cNvPr id="0" name=""/>
        <dsp:cNvSpPr/>
      </dsp:nvSpPr>
      <dsp:spPr>
        <a:xfrm>
          <a:off x="995482" y="1828325"/>
          <a:ext cx="404824" cy="404824"/>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F98B6-F028-44B0-B22F-33F3052F633A}">
      <dsp:nvSpPr>
        <dsp:cNvPr id="0" name=""/>
        <dsp:cNvSpPr/>
      </dsp:nvSpPr>
      <dsp:spPr>
        <a:xfrm>
          <a:off x="619573"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Meteor-ology</a:t>
          </a:r>
          <a:endParaRPr lang="en-gb" sz="1400" b="1" kern="1200" dirty="0">
            <a:latin typeface="Gadugi" panose="020B0502040204020203" pitchFamily="34" charset="0"/>
            <a:ea typeface="Gadugi" panose="020B0502040204020203" pitchFamily="34" charset="0"/>
          </a:endParaRPr>
        </a:p>
      </dsp:txBody>
      <dsp:txXfrm>
        <a:off x="619573" y="2603274"/>
        <a:ext cx="1156640" cy="462656"/>
      </dsp:txXfrm>
    </dsp:sp>
    <dsp:sp modelId="{33207D19-37E6-40B9-A11A-A959AEF6F68D}">
      <dsp:nvSpPr>
        <dsp:cNvPr id="0" name=""/>
        <dsp:cNvSpPr/>
      </dsp:nvSpPr>
      <dsp:spPr>
        <a:xfrm>
          <a:off x="2204171" y="1677962"/>
          <a:ext cx="705550" cy="70555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459DA-F7E9-41DA-89A8-ACAE5ACEBFFB}">
      <dsp:nvSpPr>
        <dsp:cNvPr id="0" name=""/>
        <dsp:cNvSpPr/>
      </dsp:nvSpPr>
      <dsp:spPr>
        <a:xfrm>
          <a:off x="2354534" y="1828325"/>
          <a:ext cx="404824" cy="404824"/>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73DBE-040B-4AB6-8E45-2075B69D8288}">
      <dsp:nvSpPr>
        <dsp:cNvPr id="0" name=""/>
        <dsp:cNvSpPr/>
      </dsp:nvSpPr>
      <dsp:spPr>
        <a:xfrm>
          <a:off x="1978626"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Bio-chemistry</a:t>
          </a:r>
          <a:endParaRPr lang="en-gb" sz="1400" b="1" kern="1200" dirty="0">
            <a:latin typeface="Gadugi" panose="020B0502040204020203" pitchFamily="34" charset="0"/>
            <a:ea typeface="Gadugi" panose="020B0502040204020203" pitchFamily="34" charset="0"/>
          </a:endParaRPr>
        </a:p>
      </dsp:txBody>
      <dsp:txXfrm>
        <a:off x="1978626" y="2603274"/>
        <a:ext cx="1156640" cy="462656"/>
      </dsp:txXfrm>
    </dsp:sp>
    <dsp:sp modelId="{BCE0B334-C21C-4AF5-ABB8-1C1D5FE33D13}">
      <dsp:nvSpPr>
        <dsp:cNvPr id="0" name=""/>
        <dsp:cNvSpPr/>
      </dsp:nvSpPr>
      <dsp:spPr>
        <a:xfrm>
          <a:off x="3563224" y="1677962"/>
          <a:ext cx="705550" cy="70555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83E41-1F8F-4AA6-A4EF-14120387C223}">
      <dsp:nvSpPr>
        <dsp:cNvPr id="0" name=""/>
        <dsp:cNvSpPr/>
      </dsp:nvSpPr>
      <dsp:spPr>
        <a:xfrm>
          <a:off x="3713587" y="1828325"/>
          <a:ext cx="404824" cy="404824"/>
        </a:xfrm>
        <a:prstGeom prst="rect">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FB51F-BDC4-4B9D-B6D4-91F41129202B}">
      <dsp:nvSpPr>
        <dsp:cNvPr id="0" name=""/>
        <dsp:cNvSpPr/>
      </dsp:nvSpPr>
      <dsp:spPr>
        <a:xfrm>
          <a:off x="3337679"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Micro-biology</a:t>
          </a:r>
          <a:endParaRPr lang="en-gb" sz="1400" b="1" kern="1200" dirty="0">
            <a:latin typeface="Gadugi" panose="020B0502040204020203" pitchFamily="34" charset="0"/>
            <a:ea typeface="Gadugi" panose="020B0502040204020203" pitchFamily="34" charset="0"/>
          </a:endParaRPr>
        </a:p>
      </dsp:txBody>
      <dsp:txXfrm>
        <a:off x="3337679" y="2603274"/>
        <a:ext cx="1156640" cy="462656"/>
      </dsp:txXfrm>
    </dsp:sp>
    <dsp:sp modelId="{B1D8D3B2-D56A-4CAB-9853-E5CE279181E1}">
      <dsp:nvSpPr>
        <dsp:cNvPr id="0" name=""/>
        <dsp:cNvSpPr/>
      </dsp:nvSpPr>
      <dsp:spPr>
        <a:xfrm>
          <a:off x="4922277" y="1677962"/>
          <a:ext cx="705550" cy="7055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13492-6D22-42F6-AE17-13665CD559AB}">
      <dsp:nvSpPr>
        <dsp:cNvPr id="0" name=""/>
        <dsp:cNvSpPr/>
      </dsp:nvSpPr>
      <dsp:spPr>
        <a:xfrm>
          <a:off x="5072640" y="1828325"/>
          <a:ext cx="404824" cy="404824"/>
        </a:xfrm>
        <a:prstGeom prst="rect">
          <a:avLst/>
        </a:prstGeom>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3258B-C3A5-4BA0-A40A-3AAA1F098FD4}">
      <dsp:nvSpPr>
        <dsp:cNvPr id="0" name=""/>
        <dsp:cNvSpPr/>
      </dsp:nvSpPr>
      <dsp:spPr>
        <a:xfrm>
          <a:off x="4696732"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Botany</a:t>
          </a:r>
          <a:endParaRPr lang="en-gb" sz="1400" b="1" kern="1200" dirty="0">
            <a:latin typeface="Gadugi" panose="020B0502040204020203" pitchFamily="34" charset="0"/>
            <a:ea typeface="Gadugi" panose="020B0502040204020203" pitchFamily="34" charset="0"/>
          </a:endParaRPr>
        </a:p>
      </dsp:txBody>
      <dsp:txXfrm>
        <a:off x="4696732" y="2603274"/>
        <a:ext cx="1156640" cy="462656"/>
      </dsp:txXfrm>
    </dsp:sp>
    <dsp:sp modelId="{8BF0E652-B9E3-4530-BCAD-9FA1CEB0B379}">
      <dsp:nvSpPr>
        <dsp:cNvPr id="0" name=""/>
        <dsp:cNvSpPr/>
      </dsp:nvSpPr>
      <dsp:spPr>
        <a:xfrm>
          <a:off x="6281329" y="1677962"/>
          <a:ext cx="705550" cy="7055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B9A7-EB54-4CF5-A958-C38CF171756C}">
      <dsp:nvSpPr>
        <dsp:cNvPr id="0" name=""/>
        <dsp:cNvSpPr/>
      </dsp:nvSpPr>
      <dsp:spPr>
        <a:xfrm>
          <a:off x="6431693" y="1828325"/>
          <a:ext cx="404824" cy="404824"/>
        </a:xfrm>
        <a:prstGeom prst="rect">
          <a:avLst/>
        </a:prstGeom>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66FBD-AF0D-4014-82F3-6A4326D39B41}">
      <dsp:nvSpPr>
        <dsp:cNvPr id="0" name=""/>
        <dsp:cNvSpPr/>
      </dsp:nvSpPr>
      <dsp:spPr>
        <a:xfrm>
          <a:off x="6055784"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Ecology</a:t>
          </a:r>
          <a:endParaRPr lang="en-gb" sz="1400" b="1" kern="1200" dirty="0">
            <a:latin typeface="Gadugi" panose="020B0502040204020203" pitchFamily="34" charset="0"/>
            <a:ea typeface="Gadugi" panose="020B0502040204020203" pitchFamily="34" charset="0"/>
          </a:endParaRPr>
        </a:p>
      </dsp:txBody>
      <dsp:txXfrm>
        <a:off x="6055784" y="2603274"/>
        <a:ext cx="1156640" cy="462656"/>
      </dsp:txXfrm>
    </dsp:sp>
    <dsp:sp modelId="{7C0CC6FE-1354-40C9-8B5F-A083827EB36E}">
      <dsp:nvSpPr>
        <dsp:cNvPr id="0" name=""/>
        <dsp:cNvSpPr/>
      </dsp:nvSpPr>
      <dsp:spPr>
        <a:xfrm>
          <a:off x="7640382" y="1677962"/>
          <a:ext cx="705550" cy="7055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316372-E543-4FB4-AD7A-C9779EDCB405}">
      <dsp:nvSpPr>
        <dsp:cNvPr id="0" name=""/>
        <dsp:cNvSpPr/>
      </dsp:nvSpPr>
      <dsp:spPr>
        <a:xfrm>
          <a:off x="7790745" y="1828325"/>
          <a:ext cx="404824" cy="404824"/>
        </a:xfrm>
        <a:prstGeom prst="rect">
          <a:avLst/>
        </a:prstGeom>
        <a:blipFill>
          <a:blip xmlns:r="http://schemas.openxmlformats.org/officeDocument/2006/relationships"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6DCC9-A718-4991-955D-FC9082927EF4}">
      <dsp:nvSpPr>
        <dsp:cNvPr id="0" name=""/>
        <dsp:cNvSpPr/>
      </dsp:nvSpPr>
      <dsp:spPr>
        <a:xfrm>
          <a:off x="7414837"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Astro-Biology</a:t>
          </a:r>
          <a:endParaRPr lang="en-gb" sz="1400" b="1" kern="1200" dirty="0">
            <a:latin typeface="Gadugi" panose="020B0502040204020203" pitchFamily="34" charset="0"/>
            <a:ea typeface="Gadugi" panose="020B0502040204020203" pitchFamily="34" charset="0"/>
          </a:endParaRPr>
        </a:p>
      </dsp:txBody>
      <dsp:txXfrm>
        <a:off x="7414837" y="2603274"/>
        <a:ext cx="1156640" cy="462656"/>
      </dsp:txXfrm>
    </dsp:sp>
    <dsp:sp modelId="{10117D00-D820-4BE8-ABBA-1544DD29B4EF}">
      <dsp:nvSpPr>
        <dsp:cNvPr id="0" name=""/>
        <dsp:cNvSpPr/>
      </dsp:nvSpPr>
      <dsp:spPr>
        <a:xfrm>
          <a:off x="8999435" y="1677962"/>
          <a:ext cx="705550" cy="70555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19D86-806C-408F-97E0-283652E6BAD8}">
      <dsp:nvSpPr>
        <dsp:cNvPr id="0" name=""/>
        <dsp:cNvSpPr/>
      </dsp:nvSpPr>
      <dsp:spPr>
        <a:xfrm>
          <a:off x="9149798" y="1828325"/>
          <a:ext cx="404824" cy="404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534792-3396-4D0C-BBBD-A494784BBC58}">
      <dsp:nvSpPr>
        <dsp:cNvPr id="0" name=""/>
        <dsp:cNvSpPr/>
      </dsp:nvSpPr>
      <dsp:spPr>
        <a:xfrm>
          <a:off x="8773890" y="2603274"/>
          <a:ext cx="1156640" cy="46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cap="all"/>
          </a:pPr>
          <a:r>
            <a:rPr lang="en-GB" sz="1400" b="1" kern="1200" dirty="0">
              <a:latin typeface="Gadugi" panose="020B0502040204020203" pitchFamily="34" charset="0"/>
              <a:ea typeface="Gadugi" panose="020B0502040204020203" pitchFamily="34" charset="0"/>
            </a:rPr>
            <a:t>Astro-chemistry</a:t>
          </a:r>
          <a:endParaRPr lang="en-gb" sz="1400" b="1" kern="1200" dirty="0">
            <a:latin typeface="Gadugi" panose="020B0502040204020203" pitchFamily="34" charset="0"/>
            <a:ea typeface="Gadugi" panose="020B0502040204020203" pitchFamily="34" charset="0"/>
          </a:endParaRPr>
        </a:p>
      </dsp:txBody>
      <dsp:txXfrm>
        <a:off x="8773890" y="2603274"/>
        <a:ext cx="1156640" cy="462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74129" y="679575"/>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41679" y="947125"/>
          <a:ext cx="720326" cy="720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72805"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Designing something</a:t>
          </a:r>
        </a:p>
      </dsp:txBody>
      <dsp:txXfrm>
        <a:off x="372805" y="2326036"/>
        <a:ext cx="2058075" cy="720000"/>
      </dsp:txXfrm>
    </dsp:sp>
    <dsp:sp modelId="{BCD8CDD9-0C56-4401-ADB1-8B48DAB2C96F}">
      <dsp:nvSpPr>
        <dsp:cNvPr id="0" name=""/>
        <dsp:cNvSpPr/>
      </dsp:nvSpPr>
      <dsp:spPr>
        <a:xfrm>
          <a:off x="3192368" y="679575"/>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3459917" y="947125"/>
          <a:ext cx="720326" cy="720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791043"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B</a:t>
          </a:r>
          <a:r>
            <a:rPr lang="en-gb" sz="2100" kern="1200" dirty="0">
              <a:latin typeface="Gadugi" panose="020B0502040204020203" pitchFamily="34" charset="0"/>
              <a:ea typeface="Gadugi" panose="020B0502040204020203" pitchFamily="34" charset="0"/>
            </a:rPr>
            <a:t>uilding something</a:t>
          </a:r>
        </a:p>
      </dsp:txBody>
      <dsp:txXfrm>
        <a:off x="2791043" y="2326036"/>
        <a:ext cx="2058075" cy="720000"/>
      </dsp:txXfrm>
    </dsp:sp>
    <dsp:sp modelId="{FF93E135-77D6-48A0-8871-9BC93D705D06}">
      <dsp:nvSpPr>
        <dsp:cNvPr id="0" name=""/>
        <dsp:cNvSpPr/>
      </dsp:nvSpPr>
      <dsp:spPr>
        <a:xfrm>
          <a:off x="5610606" y="679575"/>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5878155" y="947125"/>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209281"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F</a:t>
          </a:r>
          <a:r>
            <a:rPr lang="en-gb" sz="2100" kern="1200" dirty="0">
              <a:latin typeface="Gadugi" panose="020B0502040204020203" pitchFamily="34" charset="0"/>
              <a:ea typeface="Gadugi" panose="020B0502040204020203" pitchFamily="34" charset="0"/>
            </a:rPr>
            <a:t>ixing something</a:t>
          </a:r>
        </a:p>
      </dsp:txBody>
      <dsp:txXfrm>
        <a:off x="5209281" y="2326036"/>
        <a:ext cx="2058075" cy="720000"/>
      </dsp:txXfrm>
    </dsp:sp>
    <dsp:sp modelId="{D68A344C-6B07-411A-8DC4-085872C33F30}">
      <dsp:nvSpPr>
        <dsp:cNvPr id="0" name=""/>
        <dsp:cNvSpPr/>
      </dsp:nvSpPr>
      <dsp:spPr>
        <a:xfrm>
          <a:off x="8028844" y="679575"/>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571776-6E76-47F1-9AB9-683BA2FC4EC9}">
      <dsp:nvSpPr>
        <dsp:cNvPr id="0" name=""/>
        <dsp:cNvSpPr/>
      </dsp:nvSpPr>
      <dsp:spPr>
        <a:xfrm>
          <a:off x="8296394" y="947125"/>
          <a:ext cx="720326" cy="720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135B8A-9A3E-41D9-8AB4-51A7E8DC09B6}">
      <dsp:nvSpPr>
        <dsp:cNvPr id="0" name=""/>
        <dsp:cNvSpPr/>
      </dsp:nvSpPr>
      <dsp:spPr>
        <a:xfrm>
          <a:off x="7627519"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Planning something</a:t>
          </a:r>
          <a:endParaRPr lang="en-gb" sz="2100" kern="1200" dirty="0">
            <a:latin typeface="Gadugi" panose="020B0502040204020203" pitchFamily="34" charset="0"/>
            <a:ea typeface="Gadugi" panose="020B0502040204020203" pitchFamily="34" charset="0"/>
          </a:endParaRPr>
        </a:p>
      </dsp:txBody>
      <dsp:txXfrm>
        <a:off x="7627519" y="2326036"/>
        <a:ext cx="2058075"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rtl="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Writing a good story.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rtl="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Reading a good story.</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933450" rtl="0">
            <a:lnSpc>
              <a:spcPct val="100000"/>
            </a:lnSpc>
            <a:spcBef>
              <a:spcPct val="0"/>
            </a:spcBef>
            <a:spcAft>
              <a:spcPct val="35000"/>
            </a:spcAft>
            <a:buNone/>
            <a:defRPr cap="all"/>
          </a:pPr>
          <a:r>
            <a:rPr lang="en-GB" sz="2100" kern="1200" dirty="0">
              <a:latin typeface="Gadugi" panose="020B0502040204020203" pitchFamily="34" charset="0"/>
              <a:ea typeface="Gadugi" panose="020B0502040204020203" pitchFamily="34" charset="0"/>
            </a:rPr>
            <a:t>T</a:t>
          </a:r>
          <a:r>
            <a:rPr lang="en-gb" sz="2100" kern="1200" dirty="0">
              <a:latin typeface="Gadugi" panose="020B0502040204020203" pitchFamily="34" charset="0"/>
              <a:ea typeface="Gadugi" panose="020B0502040204020203" pitchFamily="34" charset="0"/>
            </a:rPr>
            <a:t>elling a good story.</a:t>
          </a:r>
        </a:p>
      </dsp:txBody>
      <dsp:txXfrm>
        <a:off x="7041543" y="2695306"/>
        <a:ext cx="298125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774129" y="679575"/>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41679" y="947125"/>
          <a:ext cx="720326" cy="720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72805"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a:lnSpc>
              <a:spcPct val="100000"/>
            </a:lnSpc>
            <a:spcBef>
              <a:spcPct val="0"/>
            </a:spcBef>
            <a:spcAft>
              <a:spcPct val="35000"/>
            </a:spcAft>
            <a:buNone/>
            <a:defRPr cap="all"/>
          </a:pPr>
          <a:r>
            <a:rPr lang="en-gb" sz="3200" kern="1200" dirty="0">
              <a:latin typeface="Gadugi" panose="020B0502040204020203" pitchFamily="34" charset="0"/>
              <a:ea typeface="Gadugi" panose="020B0502040204020203" pitchFamily="34" charset="0"/>
            </a:rPr>
            <a:t>Data</a:t>
          </a:r>
        </a:p>
      </dsp:txBody>
      <dsp:txXfrm>
        <a:off x="372805" y="2326036"/>
        <a:ext cx="2058075" cy="720000"/>
      </dsp:txXfrm>
    </dsp:sp>
    <dsp:sp modelId="{BCD8CDD9-0C56-4401-ADB1-8B48DAB2C96F}">
      <dsp:nvSpPr>
        <dsp:cNvPr id="0" name=""/>
        <dsp:cNvSpPr/>
      </dsp:nvSpPr>
      <dsp:spPr>
        <a:xfrm>
          <a:off x="3192368" y="679575"/>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3459917" y="947125"/>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2791043"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a:lnSpc>
              <a:spcPct val="100000"/>
            </a:lnSpc>
            <a:spcBef>
              <a:spcPct val="0"/>
            </a:spcBef>
            <a:spcAft>
              <a:spcPct val="35000"/>
            </a:spcAft>
            <a:buNone/>
            <a:defRPr cap="all"/>
          </a:pPr>
          <a:r>
            <a:rPr lang="en-GB" sz="3200" kern="1200" dirty="0">
              <a:latin typeface="Gadugi" panose="020B0502040204020203" pitchFamily="34" charset="0"/>
              <a:ea typeface="Gadugi" panose="020B0502040204020203" pitchFamily="34" charset="0"/>
            </a:rPr>
            <a:t>Machines</a:t>
          </a:r>
          <a:endParaRPr lang="en-gb" sz="3200" kern="1200" dirty="0">
            <a:latin typeface="Gadugi" panose="020B0502040204020203" pitchFamily="34" charset="0"/>
            <a:ea typeface="Gadugi" panose="020B0502040204020203" pitchFamily="34" charset="0"/>
          </a:endParaRPr>
        </a:p>
      </dsp:txBody>
      <dsp:txXfrm>
        <a:off x="2791043" y="2326036"/>
        <a:ext cx="2058075" cy="720000"/>
      </dsp:txXfrm>
    </dsp:sp>
    <dsp:sp modelId="{FF93E135-77D6-48A0-8871-9BC93D705D06}">
      <dsp:nvSpPr>
        <dsp:cNvPr id="0" name=""/>
        <dsp:cNvSpPr/>
      </dsp:nvSpPr>
      <dsp:spPr>
        <a:xfrm>
          <a:off x="5610606" y="679575"/>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5878155" y="947125"/>
          <a:ext cx="720326" cy="7203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209281"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a:lnSpc>
              <a:spcPct val="100000"/>
            </a:lnSpc>
            <a:spcBef>
              <a:spcPct val="0"/>
            </a:spcBef>
            <a:spcAft>
              <a:spcPct val="35000"/>
            </a:spcAft>
            <a:buNone/>
            <a:defRPr cap="all"/>
          </a:pPr>
          <a:r>
            <a:rPr lang="en-GB" sz="3200" kern="1200" dirty="0">
              <a:latin typeface="Gadugi" panose="020B0502040204020203" pitchFamily="34" charset="0"/>
              <a:ea typeface="Gadugi" panose="020B0502040204020203" pitchFamily="34" charset="0"/>
            </a:rPr>
            <a:t>people</a:t>
          </a:r>
          <a:endParaRPr lang="en-gb" sz="3200" kern="1200" dirty="0">
            <a:latin typeface="Gadugi" panose="020B0502040204020203" pitchFamily="34" charset="0"/>
            <a:ea typeface="Gadugi" panose="020B0502040204020203" pitchFamily="34" charset="0"/>
          </a:endParaRPr>
        </a:p>
      </dsp:txBody>
      <dsp:txXfrm>
        <a:off x="5209281" y="2326036"/>
        <a:ext cx="2058075" cy="720000"/>
      </dsp:txXfrm>
    </dsp:sp>
    <dsp:sp modelId="{7C52E4DA-4A85-4FBD-812D-3BEAD1A50BC2}">
      <dsp:nvSpPr>
        <dsp:cNvPr id="0" name=""/>
        <dsp:cNvSpPr/>
      </dsp:nvSpPr>
      <dsp:spPr>
        <a:xfrm>
          <a:off x="8028844" y="679575"/>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60713-8B69-4A8C-9A11-D8E77BC30169}">
      <dsp:nvSpPr>
        <dsp:cNvPr id="0" name=""/>
        <dsp:cNvSpPr/>
      </dsp:nvSpPr>
      <dsp:spPr>
        <a:xfrm>
          <a:off x="8296394" y="947125"/>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F43FC-8F74-4EAF-929E-3E5E9C89769A}">
      <dsp:nvSpPr>
        <dsp:cNvPr id="0" name=""/>
        <dsp:cNvSpPr/>
      </dsp:nvSpPr>
      <dsp:spPr>
        <a:xfrm>
          <a:off x="7627519" y="2326036"/>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a:lnSpc>
              <a:spcPct val="100000"/>
            </a:lnSpc>
            <a:spcBef>
              <a:spcPct val="0"/>
            </a:spcBef>
            <a:spcAft>
              <a:spcPct val="35000"/>
            </a:spcAft>
            <a:buNone/>
            <a:defRPr cap="all"/>
          </a:pPr>
          <a:r>
            <a:rPr lang="en-GB" sz="3200" kern="1200" dirty="0">
              <a:latin typeface="Gadugi" panose="020B0502040204020203" pitchFamily="34" charset="0"/>
              <a:ea typeface="Gadugi" panose="020B0502040204020203" pitchFamily="34" charset="0"/>
            </a:rPr>
            <a:t>Materials</a:t>
          </a:r>
          <a:endParaRPr lang="en-gb" sz="3200" kern="1200" dirty="0">
            <a:latin typeface="Gadugi" panose="020B0502040204020203" pitchFamily="34" charset="0"/>
            <a:ea typeface="Gadugi" panose="020B0502040204020203" pitchFamily="34" charset="0"/>
          </a:endParaRPr>
        </a:p>
      </dsp:txBody>
      <dsp:txXfrm>
        <a:off x="7627519" y="2326036"/>
        <a:ext cx="2058075"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pPr rtl="0"/>
            <a:fld id="{A6F5C5BD-8AB6-4E5F-8616-0B1D32D0FBFD}" type="datetime1">
              <a:rPr lang="en-US" smtClean="0"/>
              <a:t>7/18/2024</a:t>
            </a:fld>
            <a:endParaRPr lang="en-US" dirty="0"/>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pPr rtl="0"/>
            <a:endParaRPr lang="en-US" dirty="0"/>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a:t>
            </a:fld>
            <a:endParaRPr lang="en-US" dirty="0"/>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pPr rtl="0"/>
            <a:fld id="{C3DD49AE-E876-4130-BF53-6229B9820536}" type="datetime1">
              <a:rPr lang="en-US" smtClean="0"/>
              <a:t>7/18/2024</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rtl="0"/>
            <a:r>
              <a:rPr lang="en-gb"/>
              <a:t>Click to edit Master text styles</a:t>
            </a:r>
            <a:endParaRPr lang="en-US"/>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a:t>
            </a:fld>
            <a:endParaRPr lang="en-US" dirty="0"/>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en-GB"/>
              <a:t>Click to edit Master title style</a:t>
            </a:r>
            <a:endParaRPr lang="en-US"/>
          </a:p>
        </p:txBody>
      </p:sp>
      <p:sp>
        <p:nvSpPr>
          <p:cNvPr id="3" name="Subtitl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US"/>
          </a:p>
        </p:txBody>
      </p:sp>
      <p:sp>
        <p:nvSpPr>
          <p:cNvPr id="20" name="Date Placeholder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C0840E64-78EA-480E-9DFC-F5D183737F14}" type="datetime1">
              <a:rPr lang="en-US" smtClean="0"/>
              <a:t>7/18/2024</a:t>
            </a:fld>
            <a:endParaRPr lang="en-US" dirty="0"/>
          </a:p>
        </p:txBody>
      </p:sp>
      <p:sp>
        <p:nvSpPr>
          <p:cNvPr id="21" name="Footer Placeholder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lide Number Placehold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a:p>
        </p:txBody>
      </p:sp>
      <p:sp>
        <p:nvSpPr>
          <p:cNvPr id="3" name="Vertical Text Placeholder 2"/>
          <p:cNvSpPr>
            <a:spLocks noGrp="1"/>
          </p:cNvSpPr>
          <p:nvPr>
            <p:ph type="body" orient="vert" idx="1"/>
          </p:nvPr>
        </p:nvSpPr>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Date Placeholder 3"/>
          <p:cNvSpPr>
            <a:spLocks noGrp="1"/>
          </p:cNvSpPr>
          <p:nvPr>
            <p:ph type="dt" sz="half" idx="10"/>
          </p:nvPr>
        </p:nvSpPr>
        <p:spPr/>
        <p:txBody>
          <a:bodyPr rtlCol="0"/>
          <a:lstStyle/>
          <a:p>
            <a:pPr rtl="0"/>
            <a:fld id="{6B56802B-70FA-41EA-BEAA-8B64D5BF1424}" type="datetime1">
              <a:rPr lang="en-US" smtClean="0"/>
              <a:t>7/18/2024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rtlCol="0"/>
          <a:lstStyle/>
          <a:p>
            <a:pPr rtl="0"/>
            <a:r>
              <a:rPr lang="en-GB"/>
              <a:t>Click to edit Master title style</a:t>
            </a:r>
            <a:endParaRPr lang="en-US"/>
          </a:p>
        </p:txBody>
      </p:sp>
      <p:sp>
        <p:nvSpPr>
          <p:cNvPr id="3" name="Vertical Text Placeholder 2"/>
          <p:cNvSpPr>
            <a:spLocks noGrp="1"/>
          </p:cNvSpPr>
          <p:nvPr>
            <p:ph type="body" orient="vert" idx="1"/>
          </p:nvPr>
        </p:nvSpPr>
        <p:spPr>
          <a:xfrm>
            <a:off x="838200" y="762000"/>
            <a:ext cx="8077200" cy="5257800"/>
          </a:xfrm>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Date Placeholder 3"/>
          <p:cNvSpPr>
            <a:spLocks noGrp="1"/>
          </p:cNvSpPr>
          <p:nvPr>
            <p:ph type="dt" sz="half" idx="10"/>
          </p:nvPr>
        </p:nvSpPr>
        <p:spPr/>
        <p:txBody>
          <a:bodyPr rtlCol="0"/>
          <a:lstStyle/>
          <a:p>
            <a:pPr rtl="0"/>
            <a:fld id="{F512D428-74E3-499E-9255-6C7C463A82F6}" type="datetime1">
              <a:rPr lang="en-US" smtClean="0"/>
              <a:t>7/18/2024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re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97A73-5B1B-7D1B-2FB2-4A210410B919}"/>
              </a:ext>
            </a:extLst>
          </p:cNvPr>
          <p:cNvSpPr txBox="1"/>
          <p:nvPr userDrawn="1"/>
        </p:nvSpPr>
        <p:spPr>
          <a:xfrm>
            <a:off x="11030673" y="6657945"/>
            <a:ext cx="1161327" cy="200055"/>
          </a:xfrm>
          <a:prstGeom prst="rect">
            <a:avLst/>
          </a:prstGeom>
          <a:noFill/>
        </p:spPr>
        <p:txBody>
          <a:bodyPr wrap="square" rtlCol="0">
            <a:spAutoFit/>
          </a:bodyPr>
          <a:lstStyle/>
          <a:p>
            <a:pPr algn="ctr"/>
            <a:r>
              <a:rPr lang="en-US" sz="700" dirty="0">
                <a:solidFill>
                  <a:srgbClr val="ABA8B2">
                    <a:alpha val="50044"/>
                  </a:srgbClr>
                </a:solidFill>
              </a:rPr>
              <a:t>Image Credit: NASA/ESA</a:t>
            </a:r>
          </a:p>
        </p:txBody>
      </p:sp>
    </p:spTree>
    <p:extLst>
      <p:ext uri="{BB962C8B-B14F-4D97-AF65-F5344CB8AC3E}">
        <p14:creationId xmlns:p14="http://schemas.microsoft.com/office/powerpoint/2010/main" val="5979805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Date Placeholder 3"/>
          <p:cNvSpPr>
            <a:spLocks noGrp="1"/>
          </p:cNvSpPr>
          <p:nvPr>
            <p:ph type="dt" sz="half" idx="10"/>
          </p:nvPr>
        </p:nvSpPr>
        <p:spPr/>
        <p:txBody>
          <a:bodyPr rtlCol="0"/>
          <a:lstStyle/>
          <a:p>
            <a:pPr rtl="0"/>
            <a:fld id="{6AF379E8-AC6C-43B9-9222-BDF0AF9336F0}" type="datetime1">
              <a:rPr lang="en-US" smtClean="0"/>
              <a:t>7/18/2024</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en-GB"/>
              <a:t>Click to edit Master title style</a:t>
            </a:r>
            <a:endParaRPr lang="en-US"/>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ED329652-6112-4F3D-B614-62B56A045E3D}" type="datetime1">
              <a:rPr lang="en-US" smtClean="0"/>
              <a:t>7/18/2024</a:t>
            </a:fld>
            <a:endParaRPr lang="en-US" dirty="0"/>
          </a:p>
        </p:txBody>
      </p:sp>
      <p:sp>
        <p:nvSpPr>
          <p:cNvPr id="5" name="Footer Placeholder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lide Number Placehold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GB"/>
              <a:t>Click to edit Master title style</a:t>
            </a:r>
            <a:endParaRPr lang="en-US"/>
          </a:p>
        </p:txBody>
      </p:sp>
      <p:sp>
        <p:nvSpPr>
          <p:cNvPr id="3" name="Content Placeholder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Content Placeholder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5" name="Date Placeholder 4"/>
          <p:cNvSpPr>
            <a:spLocks noGrp="1"/>
          </p:cNvSpPr>
          <p:nvPr>
            <p:ph type="dt" sz="half" idx="10"/>
          </p:nvPr>
        </p:nvSpPr>
        <p:spPr/>
        <p:txBody>
          <a:bodyPr rtlCol="0"/>
          <a:lstStyle/>
          <a:p>
            <a:pPr rtl="0"/>
            <a:fld id="{3064E64D-1B50-4EC0-83A1-DE58B45AB49E}" type="datetime1">
              <a:rPr lang="en-US" smtClean="0"/>
              <a:t>7/18/2024</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a:p>
        </p:txBody>
      </p:sp>
      <p:sp>
        <p:nvSpPr>
          <p:cNvPr id="3" name="Text Placeholder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5" name="Text Placeholder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7" name="Date Placeholder 6"/>
          <p:cNvSpPr>
            <a:spLocks noGrp="1"/>
          </p:cNvSpPr>
          <p:nvPr>
            <p:ph type="dt" sz="half" idx="10"/>
          </p:nvPr>
        </p:nvSpPr>
        <p:spPr/>
        <p:txBody>
          <a:bodyPr rtlCol="0"/>
          <a:lstStyle/>
          <a:p>
            <a:pPr rtl="0"/>
            <a:fld id="{8761A824-A4A3-4BDD-B7F1-293A0EC1EA54}" type="datetime1">
              <a:rPr lang="en-US" smtClean="0"/>
              <a:t>7/18/2024</a:t>
            </a:fld>
            <a:endParaRPr lang="en-US" dirty="0"/>
          </a:p>
        </p:txBody>
      </p:sp>
      <p:sp>
        <p:nvSpPr>
          <p:cNvPr id="8" name="Footer Placeholder 7"/>
          <p:cNvSpPr>
            <a:spLocks noGrp="1"/>
          </p:cNvSpPr>
          <p:nvPr>
            <p:ph type="ftr" sz="quarter" idx="11"/>
          </p:nvPr>
        </p:nvSpPr>
        <p:spPr/>
        <p:txBody>
          <a:bodyPr rtlCol="0"/>
          <a:lstStyle/>
          <a:p>
            <a:pPr rtl="0"/>
            <a:endParaRPr lang="en-US" dirty="0"/>
          </a:p>
        </p:txBody>
      </p:sp>
      <p:sp>
        <p:nvSpPr>
          <p:cNvPr id="9" name="Slide Number Placeholder 8"/>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US"/>
          </a:p>
        </p:txBody>
      </p:sp>
      <p:sp>
        <p:nvSpPr>
          <p:cNvPr id="3" name="Date Placeholder 2"/>
          <p:cNvSpPr>
            <a:spLocks noGrp="1"/>
          </p:cNvSpPr>
          <p:nvPr>
            <p:ph type="dt" sz="half" idx="10"/>
          </p:nvPr>
        </p:nvSpPr>
        <p:spPr/>
        <p:txBody>
          <a:bodyPr rtlCol="0"/>
          <a:lstStyle/>
          <a:p>
            <a:pPr rtl="0"/>
            <a:fld id="{D81B1D06-1BCF-4BCB-9319-09267D16BB9F}" type="datetime1">
              <a:rPr lang="en-US" smtClean="0"/>
              <a:t>7/18/2024</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65361324-1C8A-40EA-A8C7-BACD05350B74}" type="datetime1">
              <a:rPr lang="en-US" smtClean="0"/>
              <a:t>7/18/2024</a:t>
            </a:fld>
            <a:endParaRPr lang="en-US" dirty="0"/>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en-GB"/>
              <a:t>Click to edit Master title style</a:t>
            </a:r>
            <a:endParaRPr lang="en-US"/>
          </a:p>
        </p:txBody>
      </p:sp>
      <p:sp>
        <p:nvSpPr>
          <p:cNvPr id="3" name="Content Placeholder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Text Placeholder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8" name="Date Placeholder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5BA78C1D-B8C9-43D1-BED3-AB201E145563}" type="datetime1">
              <a:rPr lang="en-US" smtClean="0"/>
              <a:t>7/18/2024</a:t>
            </a:fld>
            <a:endParaRPr lang="en-US" dirty="0"/>
          </a:p>
        </p:txBody>
      </p:sp>
      <p:sp>
        <p:nvSpPr>
          <p:cNvPr id="9" name="Footer Placeholder 8"/>
          <p:cNvSpPr>
            <a:spLocks noGrp="1"/>
          </p:cNvSpPr>
          <p:nvPr>
            <p:ph type="ftr" sz="quarter" idx="11"/>
          </p:nvPr>
        </p:nvSpPr>
        <p:spPr>
          <a:xfrm>
            <a:off x="685801" y="6035040"/>
            <a:ext cx="4584700" cy="365760"/>
          </a:xfrm>
        </p:spPr>
        <p:txBody>
          <a:bodyPr rtlCol="0"/>
          <a:lstStyle>
            <a:lvl1pPr algn="l">
              <a:defRPr/>
            </a:lvl1pPr>
          </a:lstStyle>
          <a:p>
            <a:pPr rtl="0"/>
            <a:endParaRPr lang="en-US" dirty="0"/>
          </a:p>
        </p:txBody>
      </p:sp>
      <p:sp>
        <p:nvSpPr>
          <p:cNvPr id="11" name="Slide Number Placehold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dirty="0"/>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BFA2D3EE-FBE6-4434-A13B-BD4C1C612D44}" type="datetime1">
              <a:rPr lang="en-US" smtClean="0"/>
              <a:t>7/18/2024</a:t>
            </a:fld>
            <a:endParaRPr lang="en-US" dirty="0"/>
          </a:p>
        </p:txBody>
      </p:sp>
      <p:sp>
        <p:nvSpPr>
          <p:cNvPr id="6" name="Footer Placeholder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lide Number Placeholder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en-GB"/>
              <a:t>Click to edit Master title style</a:t>
            </a:r>
            <a:endParaRPr lang="en-US"/>
          </a:p>
        </p:txBody>
      </p:sp>
      <p:sp>
        <p:nvSpPr>
          <p:cNvPr id="4" name="Text Placeholder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en-GB"/>
              <a:t>Click to edit Master title style</a:t>
            </a:r>
            <a:endParaRPr lang="en-US"/>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Quarter level</a:t>
            </a:r>
          </a:p>
          <a:p>
            <a:pPr lvl="4" rtl="0"/>
            <a:r>
              <a:rPr lang="en-gb"/>
              <a:t>Fifth level</a:t>
            </a:r>
            <a:endParaRPr lang="en-US"/>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4FF323AA-170C-4C76-B350-C21CF15222DA}" type="datetime1">
              <a:rPr lang="en-US" smtClean="0"/>
              <a:t>7/18/2024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9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33DF5-BC99-82BF-8547-E4ACBC67B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D5D54F-6860-FB3D-D8D4-8C6D6B93A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82F49C-CD42-CD2A-3C9B-558ED39AF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CC61B47-655E-2597-3C53-04C57B534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Presentation Title can go in this text box</a:t>
            </a:r>
          </a:p>
        </p:txBody>
      </p:sp>
      <p:sp>
        <p:nvSpPr>
          <p:cNvPr id="6" name="Slide Number Placeholder 5">
            <a:extLst>
              <a:ext uri="{FF2B5EF4-FFF2-40B4-BE49-F238E27FC236}">
                <a16:creationId xmlns:a16="http://schemas.microsoft.com/office/drawing/2014/main" id="{04A21E15-E0F0-7ADE-DEC0-580646B6F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17CFE-71C7-9B46-ABE2-ED1C4DE15BD6}" type="slidenum">
              <a:rPr lang="en-US" smtClean="0"/>
              <a:t>‹#›</a:t>
            </a:fld>
            <a:endParaRPr lang="en-US"/>
          </a:p>
        </p:txBody>
      </p:sp>
    </p:spTree>
    <p:extLst>
      <p:ext uri="{BB962C8B-B14F-4D97-AF65-F5344CB8AC3E}">
        <p14:creationId xmlns:p14="http://schemas.microsoft.com/office/powerpoint/2010/main" val="2176525727"/>
      </p:ext>
    </p:extLst>
  </p:cSld>
  <p:clrMap bg1="lt1" tx1="dk1" bg2="lt2" tx2="dk2" accent1="accent1" accent2="accent2" accent3="accent3" accent4="accent4" accent5="accent5" accent6="accent6" hlink="hlink" folHlink="folHlink"/>
  <p:sldLayoutIdLst>
    <p:sldLayoutId id="2147483676"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8" Type="http://schemas.openxmlformats.org/officeDocument/2006/relationships/hyperlink" Target="https://www.apprenticeships.gov.uk/apprentices" TargetMode="External"/><Relationship Id="rId3" Type="http://schemas.openxmlformats.org/officeDocument/2006/relationships/diagramLayout" Target="../diagrams/layout11.xml"/><Relationship Id="rId7" Type="http://schemas.openxmlformats.org/officeDocument/2006/relationships/hyperlink" Target="https://www.ucas.com/undergraduate/applying-to-university"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hyperlink" Target="https://www.prospects.ac.uk/jobs-and-work-experience/gap-year" TargetMode="External"/><Relationship Id="rId4" Type="http://schemas.openxmlformats.org/officeDocument/2006/relationships/diagramQuickStyle" Target="../diagrams/quickStyle11.xml"/><Relationship Id="rId9" Type="http://schemas.openxmlformats.org/officeDocument/2006/relationships/hyperlink" Target="https://www.studentjob.co.uk/ages/jobs-18-year-olds" TargetMode="External"/></Relationships>
</file>

<file path=ppt/slides/_rels/slide1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ationalcareers.service.gov.uk/job-profiles/design-and-development-engineer" TargetMode="External"/><Relationship Id="rId7" Type="http://schemas.openxmlformats.org/officeDocument/2006/relationships/hyperlink" Target="https://youtu.be/0my9Yk1DnFw" TargetMode="External"/><Relationship Id="rId2" Type="http://schemas.openxmlformats.org/officeDocument/2006/relationships/slideLayout" Target="../slideLayouts/slideLayout2.xml"/><Relationship Id="rId1" Type="http://schemas.openxmlformats.org/officeDocument/2006/relationships/video" Target="https://www.youtube.com/embed/0my9Yk1DnFw?feature=oembed" TargetMode="External"/><Relationship Id="rId6" Type="http://schemas.openxmlformats.org/officeDocument/2006/relationships/image" Target="../media/image101.jpeg"/><Relationship Id="rId5" Type="http://schemas.openxmlformats.org/officeDocument/2006/relationships/hyperlink" Target="https://www.prospects.ac.uk/job-profiles/design-engineer" TargetMode="External"/><Relationship Id="rId4" Type="http://schemas.openxmlformats.org/officeDocument/2006/relationships/hyperlink" Target="https://www.payscale.com/research/UK/Job=Design_Engineer/Salar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ationalcareers.service.gov.uk/job-profiles/business-project-manager" TargetMode="External"/><Relationship Id="rId7" Type="http://schemas.openxmlformats.org/officeDocument/2006/relationships/hyperlink" Target="https://youtu.be/h75rsj8sZ6c" TargetMode="External"/><Relationship Id="rId2" Type="http://schemas.openxmlformats.org/officeDocument/2006/relationships/slideLayout" Target="../slideLayouts/slideLayout2.xml"/><Relationship Id="rId1" Type="http://schemas.openxmlformats.org/officeDocument/2006/relationships/video" Target="https://www.youtube.com/embed/h75rsj8sZ6c?feature=oembed" TargetMode="External"/><Relationship Id="rId6" Type="http://schemas.openxmlformats.org/officeDocument/2006/relationships/image" Target="../media/image102.jpeg"/><Relationship Id="rId5" Type="http://schemas.openxmlformats.org/officeDocument/2006/relationships/hyperlink" Target="https://www.prospects.ac.uk/job-profiles/business-development-manager" TargetMode="External"/><Relationship Id="rId4" Type="http://schemas.openxmlformats.org/officeDocument/2006/relationships/hyperlink" Target="https://www.payscale.com/research/UK/Job=Business_Manager/Sala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nationalcareers.service.gov.uk/job-profiles/fine-artist" TargetMode="External"/><Relationship Id="rId7" Type="http://schemas.openxmlformats.org/officeDocument/2006/relationships/hyperlink" Target="https://youtu.be/5Raf0pc_y3s" TargetMode="External"/><Relationship Id="rId2" Type="http://schemas.openxmlformats.org/officeDocument/2006/relationships/slideLayout" Target="../slideLayouts/slideLayout2.xml"/><Relationship Id="rId1" Type="http://schemas.openxmlformats.org/officeDocument/2006/relationships/video" Target="https://www.youtube.com/embed/5Raf0pc_y3s?feature=oembed" TargetMode="External"/><Relationship Id="rId6" Type="http://schemas.openxmlformats.org/officeDocument/2006/relationships/image" Target="../media/image103.jpeg"/><Relationship Id="rId5" Type="http://schemas.openxmlformats.org/officeDocument/2006/relationships/hyperlink" Target="https://www.prospects.ac.uk/job-profiles/fine-artist" TargetMode="External"/><Relationship Id="rId4" Type="http://schemas.openxmlformats.org/officeDocument/2006/relationships/hyperlink" Target="https://www.payscale.com/research/UK/Job=Graphic_Artist/Salar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ationalcareers.service.gov.uk/job-profiles/solicitor" TargetMode="External"/><Relationship Id="rId7" Type="http://schemas.openxmlformats.org/officeDocument/2006/relationships/hyperlink" Target="https://youtu.be/QjHyLCmq53E" TargetMode="External"/><Relationship Id="rId2" Type="http://schemas.openxmlformats.org/officeDocument/2006/relationships/slideLayout" Target="../slideLayouts/slideLayout2.xml"/><Relationship Id="rId1" Type="http://schemas.openxmlformats.org/officeDocument/2006/relationships/video" Target="https://www.youtube.com/embed/QjHyLCmq53E?feature=oembed" TargetMode="External"/><Relationship Id="rId6" Type="http://schemas.openxmlformats.org/officeDocument/2006/relationships/image" Target="../media/image104.jpeg"/><Relationship Id="rId5" Type="http://schemas.openxmlformats.org/officeDocument/2006/relationships/hyperlink" Target="https://www.prospects.ac.uk/job-profiles/solicitor" TargetMode="External"/><Relationship Id="rId4" Type="http://schemas.openxmlformats.org/officeDocument/2006/relationships/hyperlink" Target="https://www.payscale.com/research/UK/Job=Attorney_%2F_Lawyer/Salar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tionalcareers.service.gov.uk/job-profiles/research-scientist" TargetMode="External"/><Relationship Id="rId7" Type="http://schemas.openxmlformats.org/officeDocument/2006/relationships/hyperlink" Target="https://youtu.be/FOrhX4RFPhs" TargetMode="External"/><Relationship Id="rId2" Type="http://schemas.openxmlformats.org/officeDocument/2006/relationships/slideLayout" Target="../slideLayouts/slideLayout2.xml"/><Relationship Id="rId1" Type="http://schemas.openxmlformats.org/officeDocument/2006/relationships/video" Target="https://www.youtube.com/embed/FOrhX4RFPhs?feature=oembed" TargetMode="External"/><Relationship Id="rId6" Type="http://schemas.openxmlformats.org/officeDocument/2006/relationships/image" Target="../media/image105.jpeg"/><Relationship Id="rId5" Type="http://schemas.openxmlformats.org/officeDocument/2006/relationships/hyperlink" Target="https://www.prospects.ac.uk/job-profiles/research-scientist-physical-sciences" TargetMode="External"/><Relationship Id="rId4" Type="http://schemas.openxmlformats.org/officeDocument/2006/relationships/hyperlink" Target="https://www.payscale.com/research/UK/Job=Researcher%2C_Scientific/Salar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nationalcareers.service.gov.uk/job-profiles/astronomer" TargetMode="External"/><Relationship Id="rId7" Type="http://schemas.openxmlformats.org/officeDocument/2006/relationships/hyperlink" Target="https://youtu.be/q9MqPVQHQXU" TargetMode="External"/><Relationship Id="rId2" Type="http://schemas.openxmlformats.org/officeDocument/2006/relationships/slideLayout" Target="../slideLayouts/slideLayout2.xml"/><Relationship Id="rId1" Type="http://schemas.openxmlformats.org/officeDocument/2006/relationships/video" Target="https://www.youtube.com/embed/q9MqPVQHQXU?feature=oembed" TargetMode="External"/><Relationship Id="rId6" Type="http://schemas.openxmlformats.org/officeDocument/2006/relationships/image" Target="../media/image106.jpeg"/><Relationship Id="rId5" Type="http://schemas.openxmlformats.org/officeDocument/2006/relationships/hyperlink" Target="https://www.prospects.ac.uk/job-profiles/astronomer" TargetMode="External"/><Relationship Id="rId4" Type="http://schemas.openxmlformats.org/officeDocument/2006/relationships/hyperlink" Target="https://www.payscale.com/research/UK/Job=Research_Fellow/Salar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ayscale.com/research/UK/Job=Program_Manage" TargetMode="External"/><Relationship Id="rId2" Type="http://schemas.openxmlformats.org/officeDocument/2006/relationships/slideLayout" Target="../slideLayouts/slideLayout2.xml"/><Relationship Id="rId1" Type="http://schemas.openxmlformats.org/officeDocument/2006/relationships/video" Target="https://www.youtube.com/embed/m8ip44PjkwI?feature=oembed" TargetMode="External"/><Relationship Id="rId6" Type="http://schemas.openxmlformats.org/officeDocument/2006/relationships/hyperlink" Target="https://youtu.be/m8ip44PjkwI" TargetMode="External"/><Relationship Id="rId5" Type="http://schemas.openxmlformats.org/officeDocument/2006/relationships/image" Target="../media/image107.jpeg"/><Relationship Id="rId4" Type="http://schemas.openxmlformats.org/officeDocument/2006/relationships/hyperlink" Target="https://www.prospects.ac.uk/job-profiles/project-manage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payscale.com/research/UK/Skill=Subject_Matter_Expert/Salary" TargetMode="External"/><Relationship Id="rId2" Type="http://schemas.openxmlformats.org/officeDocument/2006/relationships/slideLayout" Target="../slideLayouts/slideLayout2.xml"/><Relationship Id="rId1" Type="http://schemas.openxmlformats.org/officeDocument/2006/relationships/video" Target="https://www.youtube.com/embed/OIL8ut6XqnU?feature=oembed" TargetMode="External"/><Relationship Id="rId6" Type="http://schemas.openxmlformats.org/officeDocument/2006/relationships/hyperlink" Target="https://youtu.be/OIL8ut6XqnU" TargetMode="External"/><Relationship Id="rId5" Type="http://schemas.openxmlformats.org/officeDocument/2006/relationships/image" Target="../media/image108.jpeg"/><Relationship Id="rId4" Type="http://schemas.openxmlformats.org/officeDocument/2006/relationships/hyperlink" Target="https://www.prospects.ac.uk/job-profiles/science-writer"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nationalcareers.service.gov.uk/job-profiles/research-scientist" TargetMode="External"/><Relationship Id="rId7"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video" Target="https://www.youtube.com/embed/d7n4bIIxQB4?feature=oembed" TargetMode="External"/><Relationship Id="rId6" Type="http://schemas.openxmlformats.org/officeDocument/2006/relationships/hyperlink" Target="https://youtu.be/d7n4bIIxQB4" TargetMode="External"/><Relationship Id="rId5" Type="http://schemas.openxmlformats.org/officeDocument/2006/relationships/hyperlink" Target="https://www.payscale.com/research/UK/Job=Researcher%2C_Scientific/Salary" TargetMode="External"/><Relationship Id="rId4" Type="http://schemas.openxmlformats.org/officeDocument/2006/relationships/hyperlink" Target="https://www.prospects.ac.uk/job-profiles/research-scientist-medica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ayscale.com/research/UK/Job=Human_Resources_(HR)_Manager/Salary" TargetMode="External"/><Relationship Id="rId2" Type="http://schemas.openxmlformats.org/officeDocument/2006/relationships/slideLayout" Target="../slideLayouts/slideLayout2.xml"/><Relationship Id="rId1" Type="http://schemas.openxmlformats.org/officeDocument/2006/relationships/video" Target="https://www.youtube.com/embed/s3a89gEPgUo?feature=oembed" TargetMode="External"/><Relationship Id="rId6" Type="http://schemas.openxmlformats.org/officeDocument/2006/relationships/hyperlink" Target="https://youtu.be/s3a89gEPgUo" TargetMode="External"/><Relationship Id="rId5" Type="http://schemas.openxmlformats.org/officeDocument/2006/relationships/image" Target="../media/image110.jpeg"/><Relationship Id="rId4" Type="http://schemas.openxmlformats.org/officeDocument/2006/relationships/hyperlink" Target="https://www.prospects.ac.uk/job-profiles/human-resources-office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rospects.ac.uk/job-profiles/production-manager" TargetMode="External"/><Relationship Id="rId7" Type="http://schemas.openxmlformats.org/officeDocument/2006/relationships/hyperlink" Target="https://youtu.be/JQeYjBrQPVg" TargetMode="External"/><Relationship Id="rId2" Type="http://schemas.openxmlformats.org/officeDocument/2006/relationships/slideLayout" Target="../slideLayouts/slideLayout2.xml"/><Relationship Id="rId1" Type="http://schemas.openxmlformats.org/officeDocument/2006/relationships/video" Target="https://www.youtube.com/embed/JQeYjBrQPVg?feature=oembed" TargetMode="External"/><Relationship Id="rId6" Type="http://schemas.openxmlformats.org/officeDocument/2006/relationships/image" Target="../media/image111.jpeg"/><Relationship Id="rId5" Type="http://schemas.openxmlformats.org/officeDocument/2006/relationships/hyperlink" Target="https://www.payscale.com/research/UK/Job=Manufacturing_Manager/Salary" TargetMode="External"/><Relationship Id="rId4" Type="http://schemas.openxmlformats.org/officeDocument/2006/relationships/hyperlink" Target="https://nationalcareers.service.gov.uk/job-profiles/production-manager-manufactur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nationalcareers.service.gov.uk/job-profiles/higher-education-lecturer" TargetMode="External"/><Relationship Id="rId7" Type="http://schemas.openxmlformats.org/officeDocument/2006/relationships/hyperlink" Target="https://youtu.be/8fEsE83wFis" TargetMode="External"/><Relationship Id="rId2" Type="http://schemas.openxmlformats.org/officeDocument/2006/relationships/slideLayout" Target="../slideLayouts/slideLayout2.xml"/><Relationship Id="rId1" Type="http://schemas.openxmlformats.org/officeDocument/2006/relationships/video" Target="https://www.youtube.com/embed/8fEsE83wFis?feature=oembed" TargetMode="External"/><Relationship Id="rId6" Type="http://schemas.openxmlformats.org/officeDocument/2006/relationships/image" Target="../media/image112.jpeg"/><Relationship Id="rId5" Type="http://schemas.openxmlformats.org/officeDocument/2006/relationships/hyperlink" Target="https://www.payscale.com/research/UK/Job=Professor%2C_Postsecondary_%2F_Higher_Education/Salary" TargetMode="External"/><Relationship Id="rId4" Type="http://schemas.openxmlformats.org/officeDocument/2006/relationships/hyperlink" Target="https://www.prospects.ac.uk/job-profiles/higher-education-lecture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nationalcareers.service.gov.uk/job-profiles/research-scientist" TargetMode="External"/><Relationship Id="rId2" Type="http://schemas.openxmlformats.org/officeDocument/2006/relationships/slideLayout" Target="../slideLayouts/slideLayout2.xml"/><Relationship Id="rId1" Type="http://schemas.openxmlformats.org/officeDocument/2006/relationships/video" Target="https://www.youtube.com/embed/CjzaYI-rbxU?feature=oembed" TargetMode="External"/><Relationship Id="rId6" Type="http://schemas.openxmlformats.org/officeDocument/2006/relationships/hyperlink" Target="https://youtu.be/CjzaYI-rbxU" TargetMode="External"/><Relationship Id="rId5" Type="http://schemas.openxmlformats.org/officeDocument/2006/relationships/image" Target="../media/image113.jpeg"/><Relationship Id="rId4" Type="http://schemas.openxmlformats.org/officeDocument/2006/relationships/hyperlink" Target="https://www.glassdoor.co.uk/Salaries/planetary-science-salary-SRCH_KO0,17.ht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hyperlink" Target="https://nationalcareers.service.gov.uk/job-profiles/raf-officer" TargetMode="External"/><Relationship Id="rId7" Type="http://schemas.openxmlformats.org/officeDocument/2006/relationships/hyperlink" Target="https://www.raf.mod.uk/aircadets/" TargetMode="External"/><Relationship Id="rId2" Type="http://schemas.openxmlformats.org/officeDocument/2006/relationships/slideLayout" Target="../slideLayouts/slideLayout2.xml"/><Relationship Id="rId1" Type="http://schemas.openxmlformats.org/officeDocument/2006/relationships/video" Target="https://www.youtube.com/embed/qZVjYvhcORM?feature=oembed" TargetMode="External"/><Relationship Id="rId6" Type="http://schemas.openxmlformats.org/officeDocument/2006/relationships/hyperlink" Target="https://www.gov.uk/what-different-qualification-levels-mean/list-of-qualification-levels" TargetMode="External"/><Relationship Id="rId5" Type="http://schemas.openxmlformats.org/officeDocument/2006/relationships/hyperlink" Target="https://recruitment.raf.mod.uk/apply" TargetMode="External"/><Relationship Id="rId4" Type="http://schemas.openxmlformats.org/officeDocument/2006/relationships/hyperlink" Target="https://www.prospects.ac.uk/job-profiles/armed-forces-operational-officer" TargetMode="External"/><Relationship Id="rId9" Type="http://schemas.openxmlformats.org/officeDocument/2006/relationships/hyperlink" Target="https://youtu.be/qZVjYvhcOR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youtu.be/tDMyvHEQyAs" TargetMode="External"/><Relationship Id="rId3" Type="http://schemas.openxmlformats.org/officeDocument/2006/relationships/hyperlink" Target="https://www.payscale.com/research/UK/Job=Journalist/Salary" TargetMode="External"/><Relationship Id="rId7"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video" Target="https://www.youtube.com/embed/tDMyvHEQyAs?feature=oembed" TargetMode="External"/><Relationship Id="rId6" Type="http://schemas.openxmlformats.org/officeDocument/2006/relationships/hyperlink" Target="https://www.nctj.com/qualifications-courses/find-a-course/" TargetMode="External"/><Relationship Id="rId5" Type="http://schemas.openxmlformats.org/officeDocument/2006/relationships/hyperlink" Target="https://nationalcareers.service.gov.uk/job-profiles/newspaper-journalist" TargetMode="External"/><Relationship Id="rId4" Type="http://schemas.openxmlformats.org/officeDocument/2006/relationships/hyperlink" Target="https://www.prospects.ac.uk/job-profiles/science-writer"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youtu.be/CaO-R3Om9zc" TargetMode="External"/><Relationship Id="rId3" Type="http://schemas.openxmlformats.org/officeDocument/2006/relationships/hyperlink" Target="https://nationalcareers.service.gov.uk/job-profiles/mechanical-engineer" TargetMode="External"/><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ideo" Target="https://www.youtube.com/embed/CaO-R3Om9zc?feature=oembed" TargetMode="External"/><Relationship Id="rId6" Type="http://schemas.openxmlformats.org/officeDocument/2006/relationships/hyperlink" Target="https://www.engc.org.uk/education-skills/course-search/accredited-course-search/" TargetMode="External"/><Relationship Id="rId5" Type="http://schemas.openxmlformats.org/officeDocument/2006/relationships/hyperlink" Target="https://www.prospects.ac.uk/job-profiles/mechanical-engineer" TargetMode="External"/><Relationship Id="rId4" Type="http://schemas.openxmlformats.org/officeDocument/2006/relationships/hyperlink" Target="https://www.payscale.com/research/UK/Job=Mechanical_Engineer/Salar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ayscale.com/research/UK/Skill=Investment_Management/Salary" TargetMode="External"/><Relationship Id="rId2" Type="http://schemas.openxmlformats.org/officeDocument/2006/relationships/slideLayout" Target="../slideLayouts/slideLayout2.xml"/><Relationship Id="rId1" Type="http://schemas.openxmlformats.org/officeDocument/2006/relationships/video" Target="https://www.youtube.com/embed/8lu9lP2da5E?feature=oembed" TargetMode="External"/><Relationship Id="rId6" Type="http://schemas.openxmlformats.org/officeDocument/2006/relationships/hyperlink" Target="https://youtu.be/8lu9lP2da5E" TargetMode="External"/><Relationship Id="rId5" Type="http://schemas.openxmlformats.org/officeDocument/2006/relationships/image" Target="../media/image117.jpeg"/><Relationship Id="rId4" Type="http://schemas.openxmlformats.org/officeDocument/2006/relationships/hyperlink" Target="https://nationalcareers.service.gov.uk/job-profiles/management-accountan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rospects.ac.uk/job-profiles/science-writer" TargetMode="External"/><Relationship Id="rId2" Type="http://schemas.openxmlformats.org/officeDocument/2006/relationships/slideLayout" Target="../slideLayouts/slideLayout2.xml"/><Relationship Id="rId1" Type="http://schemas.openxmlformats.org/officeDocument/2006/relationships/video" Target="https://www.youtube.com/embed/rO4sc5fS_FQ?feature=oembed" TargetMode="External"/><Relationship Id="rId6" Type="http://schemas.openxmlformats.org/officeDocument/2006/relationships/hyperlink" Target="https://youtu.be/rO4sc5fS_FQ" TargetMode="External"/><Relationship Id="rId5" Type="http://schemas.openxmlformats.org/officeDocument/2006/relationships/image" Target="../media/image118.jpeg"/><Relationship Id="rId4" Type="http://schemas.openxmlformats.org/officeDocument/2006/relationships/hyperlink" Target="https://nationalcareers.service.gov.uk/job-profiles/purchasing-manager"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ayscale.com/research/UK/Job=Creative_Director/Salary" TargetMode="External"/><Relationship Id="rId2" Type="http://schemas.openxmlformats.org/officeDocument/2006/relationships/slideLayout" Target="../slideLayouts/slideLayout2.xml"/><Relationship Id="rId1" Type="http://schemas.openxmlformats.org/officeDocument/2006/relationships/video" Target="https://www.youtube.com/embed/CmEaE5p-pjk?feature=oembed" TargetMode="External"/><Relationship Id="rId6" Type="http://schemas.openxmlformats.org/officeDocument/2006/relationships/image" Target="../media/image119.jpeg"/><Relationship Id="rId5" Type="http://schemas.openxmlformats.org/officeDocument/2006/relationships/hyperlink" Target="https://youtu.be/CmEaE5p-pjk" TargetMode="External"/><Relationship Id="rId4" Type="http://schemas.openxmlformats.org/officeDocument/2006/relationships/hyperlink" Target="https://www.prospects.ac.uk/job-profiles/creative-director"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playlist?list=PLrrRtiBgUv4nCvjAgpNF8OGwgnaL8Nro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Layout" Target="../diagrams/layout12.xml"/><Relationship Id="rId7" Type="http://schemas.openxmlformats.org/officeDocument/2006/relationships/hyperlink" Target="https://www.gov.uk/government/publications/space-related-educational-resources/uksa-careers-leaflet" TargetMode="External"/><Relationship Id="rId12" Type="http://schemas.openxmlformats.org/officeDocument/2006/relationships/image" Target="../media/image12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hyperlink" Target="https://www.ukspace.org/careers/" TargetMode="External"/><Relationship Id="rId5" Type="http://schemas.openxmlformats.org/officeDocument/2006/relationships/diagramColors" Target="../diagrams/colors12.xml"/><Relationship Id="rId10" Type="http://schemas.openxmlformats.org/officeDocument/2006/relationships/image" Target="../media/image123.png"/><Relationship Id="rId4" Type="http://schemas.openxmlformats.org/officeDocument/2006/relationships/diagramQuickStyle" Target="../diagrams/quickStyle12.xml"/><Relationship Id="rId9" Type="http://schemas.openxmlformats.org/officeDocument/2006/relationships/hyperlink" Target="https://spacecareers.uk/home"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playlist?list=PLrrRtiBgUv4nCvjAgpNF8OGwgnaL8Nrod"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playlist?list=PLrrRtiBgUv4nCvjAgpNF8OGwgnaL8Nrod"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lmiforall.org.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sky with stars&#10;&#10;Description automatically generated">
            <a:extLst>
              <a:ext uri="{FF2B5EF4-FFF2-40B4-BE49-F238E27FC236}">
                <a16:creationId xmlns:a16="http://schemas.microsoft.com/office/drawing/2014/main" id="{87D963C7-2174-7AED-7EF4-7ED6C0ED0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logo with text on it&#10;&#10;Description automatically generated">
            <a:extLst>
              <a:ext uri="{FF2B5EF4-FFF2-40B4-BE49-F238E27FC236}">
                <a16:creationId xmlns:a16="http://schemas.microsoft.com/office/drawing/2014/main" id="{CF518D26-887C-15E6-80ED-91B412250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76" y="5276088"/>
            <a:ext cx="5284311" cy="1250131"/>
          </a:xfrm>
          <a:prstGeom prst="rect">
            <a:avLst/>
          </a:prstGeom>
        </p:spPr>
      </p:pic>
      <p:pic>
        <p:nvPicPr>
          <p:cNvPr id="9" name="Picture 8" descr="A blue and red text on a black background&#10;&#10;Description automatically generated">
            <a:extLst>
              <a:ext uri="{FF2B5EF4-FFF2-40B4-BE49-F238E27FC236}">
                <a16:creationId xmlns:a16="http://schemas.microsoft.com/office/drawing/2014/main" id="{E4C9D8E4-6D09-6099-788E-3FCDCFF92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224" y="5368999"/>
            <a:ext cx="3814182" cy="1064308"/>
          </a:xfrm>
          <a:prstGeom prst="rect">
            <a:avLst/>
          </a:prstGeom>
        </p:spPr>
      </p:pic>
      <p:sp>
        <p:nvSpPr>
          <p:cNvPr id="11" name="TextBox 10">
            <a:extLst>
              <a:ext uri="{FF2B5EF4-FFF2-40B4-BE49-F238E27FC236}">
                <a16:creationId xmlns:a16="http://schemas.microsoft.com/office/drawing/2014/main" id="{CFAC0F21-CE06-5302-47FC-9F23E531412F}"/>
              </a:ext>
            </a:extLst>
          </p:cNvPr>
          <p:cNvSpPr txBox="1"/>
          <p:nvPr/>
        </p:nvSpPr>
        <p:spPr>
          <a:xfrm>
            <a:off x="2156079" y="2240280"/>
            <a:ext cx="7879842" cy="1015663"/>
          </a:xfrm>
          <a:prstGeom prst="rect">
            <a:avLst/>
          </a:prstGeom>
          <a:noFill/>
        </p:spPr>
        <p:txBody>
          <a:bodyPr wrap="square">
            <a:spAutoFit/>
          </a:bodyPr>
          <a:lstStyle/>
          <a:p>
            <a:pPr algn="ctr"/>
            <a:r>
              <a:rPr lang="en-gb" sz="6000" dirty="0">
                <a:solidFill>
                  <a:schemeClr val="bg1"/>
                </a:solidFill>
                <a:latin typeface="Gadugi" panose="020B0502040204020203" pitchFamily="34" charset="0"/>
                <a:ea typeface="Gadugi" panose="020B0502040204020203" pitchFamily="34" charset="0"/>
              </a:rPr>
              <a:t>FIND YOUR SPACE</a:t>
            </a:r>
            <a:endParaRPr lang="en-GB" sz="6000" dirty="0">
              <a:solidFill>
                <a:schemeClr val="bg1"/>
              </a:solidFill>
              <a:latin typeface="Gadugi" panose="020B0502040204020203" pitchFamily="34" charset="0"/>
              <a:ea typeface="Gadugi" panose="020B0502040204020203" pitchFamily="34" charset="0"/>
            </a:endParaRPr>
          </a:p>
        </p:txBody>
      </p:sp>
      <p:sp>
        <p:nvSpPr>
          <p:cNvPr id="13" name="TextBox 12">
            <a:extLst>
              <a:ext uri="{FF2B5EF4-FFF2-40B4-BE49-F238E27FC236}">
                <a16:creationId xmlns:a16="http://schemas.microsoft.com/office/drawing/2014/main" id="{638CEDFF-7DD4-36E6-142C-8773F88749EB}"/>
              </a:ext>
            </a:extLst>
          </p:cNvPr>
          <p:cNvSpPr txBox="1"/>
          <p:nvPr/>
        </p:nvSpPr>
        <p:spPr>
          <a:xfrm>
            <a:off x="3048762" y="3393405"/>
            <a:ext cx="6094476" cy="553998"/>
          </a:xfrm>
          <a:prstGeom prst="rect">
            <a:avLst/>
          </a:prstGeom>
          <a:noFill/>
        </p:spPr>
        <p:txBody>
          <a:bodyPr wrap="square">
            <a:spAutoFit/>
          </a:bodyPr>
          <a:lstStyle/>
          <a:p>
            <a:pPr algn="ctr" rtl="0">
              <a:spcAft>
                <a:spcPts val="600"/>
              </a:spcAft>
            </a:pPr>
            <a:r>
              <a:rPr lang="en-GB" sz="3000" dirty="0">
                <a:solidFill>
                  <a:schemeClr val="bg1"/>
                </a:solidFill>
                <a:latin typeface="Gadugi" panose="020B0502040204020203" pitchFamily="34" charset="0"/>
                <a:ea typeface="Gadugi" panose="020B0502040204020203" pitchFamily="34" charset="0"/>
              </a:rPr>
              <a:t>Why work in the UK space sector</a:t>
            </a:r>
            <a:r>
              <a:rPr lang="en-gb" sz="3000" dirty="0">
                <a:solidFill>
                  <a:schemeClr val="bg1"/>
                </a:solidFill>
                <a:latin typeface="Gadugi" panose="020B0502040204020203" pitchFamily="34" charset="0"/>
                <a:ea typeface="Gadugi" panose="020B0502040204020203" pitchFamily="34" charset="0"/>
              </a:rPr>
              <a:t>?</a:t>
            </a:r>
          </a:p>
        </p:txBody>
      </p:sp>
      <p:cxnSp>
        <p:nvCxnSpPr>
          <p:cNvPr id="15" name="Straight Connector 14">
            <a:extLst>
              <a:ext uri="{FF2B5EF4-FFF2-40B4-BE49-F238E27FC236}">
                <a16:creationId xmlns:a16="http://schemas.microsoft.com/office/drawing/2014/main" id="{FD756652-541E-8EC9-A841-5306B406622F}"/>
              </a:ext>
            </a:extLst>
          </p:cNvPr>
          <p:cNvCxnSpPr>
            <a:cxnSpLocks/>
          </p:cNvCxnSpPr>
          <p:nvPr/>
        </p:nvCxnSpPr>
        <p:spPr>
          <a:xfrm>
            <a:off x="3048762" y="3268272"/>
            <a:ext cx="6094476"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947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1543210582"/>
              </p:ext>
            </p:extLst>
          </p:nvPr>
        </p:nvGraphicFramePr>
        <p:xfrm>
          <a:off x="1066800" y="1810334"/>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910557D2-A7C3-B872-C285-918C13A4AB63}"/>
              </a:ext>
            </a:extLst>
          </p:cNvPr>
          <p:cNvSpPr>
            <a:spLocks noGrp="1"/>
          </p:cNvSpPr>
          <p:nvPr>
            <p:ph type="title"/>
          </p:nvPr>
        </p:nvSpPr>
        <p:spPr>
          <a:xfrm>
            <a:off x="1066800" y="642594"/>
            <a:ext cx="10058400" cy="1371600"/>
          </a:xfrm>
        </p:spPr>
        <p:txBody>
          <a:bodyPr rtlCol="0">
            <a:normAutofit/>
          </a:bodyPr>
          <a:lstStyle/>
          <a:p>
            <a:pPr algn="ctr" rtl="0"/>
            <a:r>
              <a:rPr lang="en-gb" sz="4400" dirty="0">
                <a:latin typeface="Gadugi" panose="020B0502040204020203" pitchFamily="34" charset="0"/>
                <a:ea typeface="Gadugi" panose="020B0502040204020203" pitchFamily="34" charset="0"/>
              </a:rPr>
              <a:t>Which would you enjoy the most?</a:t>
            </a:r>
          </a:p>
        </p:txBody>
      </p:sp>
      <p:sp>
        <p:nvSpPr>
          <p:cNvPr id="2" name="Rectangle 1">
            <a:extLst>
              <a:ext uri="{FF2B5EF4-FFF2-40B4-BE49-F238E27FC236}">
                <a16:creationId xmlns:a16="http://schemas.microsoft.com/office/drawing/2014/main" id="{6227E17F-2560-0028-0D8F-5761BB82669F}"/>
              </a:ext>
            </a:extLst>
          </p:cNvPr>
          <p:cNvSpPr/>
          <p:nvPr/>
        </p:nvSpPr>
        <p:spPr>
          <a:xfrm>
            <a:off x="1682150" y="521134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E,A,R</a:t>
            </a:r>
          </a:p>
        </p:txBody>
      </p:sp>
      <p:sp>
        <p:nvSpPr>
          <p:cNvPr id="3" name="Rectangle 2">
            <a:extLst>
              <a:ext uri="{FF2B5EF4-FFF2-40B4-BE49-F238E27FC236}">
                <a16:creationId xmlns:a16="http://schemas.microsoft.com/office/drawing/2014/main" id="{58E09264-ACC5-19BC-AFFA-16BF79424BC2}"/>
              </a:ext>
            </a:extLst>
          </p:cNvPr>
          <p:cNvSpPr/>
          <p:nvPr/>
        </p:nvSpPr>
        <p:spPr>
          <a:xfrm>
            <a:off x="4114801" y="521134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M</a:t>
            </a:r>
          </a:p>
        </p:txBody>
      </p:sp>
      <p:sp>
        <p:nvSpPr>
          <p:cNvPr id="4" name="Rectangle 3">
            <a:extLst>
              <a:ext uri="{FF2B5EF4-FFF2-40B4-BE49-F238E27FC236}">
                <a16:creationId xmlns:a16="http://schemas.microsoft.com/office/drawing/2014/main" id="{42339D9F-DFA2-FAD8-9750-58B1B2AE25C5}"/>
              </a:ext>
            </a:extLst>
          </p:cNvPr>
          <p:cNvSpPr/>
          <p:nvPr/>
        </p:nvSpPr>
        <p:spPr>
          <a:xfrm>
            <a:off x="6541699" y="521134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E,M</a:t>
            </a:r>
          </a:p>
        </p:txBody>
      </p:sp>
      <p:sp>
        <p:nvSpPr>
          <p:cNvPr id="6" name="Rectangle 5">
            <a:extLst>
              <a:ext uri="{FF2B5EF4-FFF2-40B4-BE49-F238E27FC236}">
                <a16:creationId xmlns:a16="http://schemas.microsoft.com/office/drawing/2014/main" id="{B71F06C3-C47E-7E67-011F-952AD8314CAE}"/>
              </a:ext>
            </a:extLst>
          </p:cNvPr>
          <p:cNvSpPr/>
          <p:nvPr/>
        </p:nvSpPr>
        <p:spPr>
          <a:xfrm>
            <a:off x="8974348" y="521134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B,F,L</a:t>
            </a:r>
          </a:p>
        </p:txBody>
      </p:sp>
    </p:spTree>
    <p:extLst>
      <p:ext uri="{BB962C8B-B14F-4D97-AF65-F5344CB8AC3E}">
        <p14:creationId xmlns:p14="http://schemas.microsoft.com/office/powerpoint/2010/main" val="100437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en-gb" sz="4400" dirty="0">
                <a:latin typeface="Gadugi" panose="020B0502040204020203" pitchFamily="34" charset="0"/>
                <a:ea typeface="Gadugi" panose="020B0502040204020203" pitchFamily="34" charset="0"/>
              </a:rPr>
              <a:t>Which would you enjoy the most?</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311249455"/>
              </p:ext>
            </p:extLst>
          </p:nvPr>
        </p:nvGraphicFramePr>
        <p:xfrm>
          <a:off x="1066800" y="1789070"/>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6DFFE67D-1D1E-F8C5-4220-3C8906B7FCB9}"/>
              </a:ext>
            </a:extLst>
          </p:cNvPr>
          <p:cNvSpPr/>
          <p:nvPr/>
        </p:nvSpPr>
        <p:spPr>
          <a:xfrm>
            <a:off x="1834551" y="5273311"/>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C,R,F</a:t>
            </a:r>
          </a:p>
        </p:txBody>
      </p:sp>
      <p:sp>
        <p:nvSpPr>
          <p:cNvPr id="4" name="Rectangle 3">
            <a:extLst>
              <a:ext uri="{FF2B5EF4-FFF2-40B4-BE49-F238E27FC236}">
                <a16:creationId xmlns:a16="http://schemas.microsoft.com/office/drawing/2014/main" id="{78F214D6-04BD-CA61-4067-170C85EA349F}"/>
              </a:ext>
            </a:extLst>
          </p:cNvPr>
          <p:cNvSpPr/>
          <p:nvPr/>
        </p:nvSpPr>
        <p:spPr>
          <a:xfrm>
            <a:off x="8821947" y="5273313"/>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C,F,A</a:t>
            </a:r>
          </a:p>
        </p:txBody>
      </p:sp>
      <p:sp>
        <p:nvSpPr>
          <p:cNvPr id="6" name="Rectangle 5">
            <a:extLst>
              <a:ext uri="{FF2B5EF4-FFF2-40B4-BE49-F238E27FC236}">
                <a16:creationId xmlns:a16="http://schemas.microsoft.com/office/drawing/2014/main" id="{445E0ABC-AAD8-7FE3-889B-E65D06F09BB6}"/>
              </a:ext>
            </a:extLst>
          </p:cNvPr>
          <p:cNvSpPr/>
          <p:nvPr/>
        </p:nvSpPr>
        <p:spPr>
          <a:xfrm>
            <a:off x="5264988" y="5273312"/>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R,H,L</a:t>
            </a:r>
          </a:p>
        </p:txBody>
      </p:sp>
    </p:spTree>
    <p:extLst>
      <p:ext uri="{BB962C8B-B14F-4D97-AF65-F5344CB8AC3E}">
        <p14:creationId xmlns:p14="http://schemas.microsoft.com/office/powerpoint/2010/main" val="166745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en-gb" sz="4400" dirty="0">
                <a:latin typeface="Gadugi" panose="020B0502040204020203" pitchFamily="34" charset="0"/>
                <a:ea typeface="Gadugi" panose="020B0502040204020203" pitchFamily="34" charset="0"/>
              </a:rPr>
              <a:t>Do you enjoy working with?</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143496176"/>
              </p:ext>
            </p:extLst>
          </p:nvPr>
        </p:nvGraphicFramePr>
        <p:xfrm>
          <a:off x="1066800" y="1842231"/>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35698C14-390E-DCAE-B064-9E0FD8A8DA0D}"/>
              </a:ext>
            </a:extLst>
          </p:cNvPr>
          <p:cNvSpPr/>
          <p:nvPr/>
        </p:nvSpPr>
        <p:spPr>
          <a:xfrm>
            <a:off x="1756912" y="4818692"/>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R,F,C,B</a:t>
            </a:r>
          </a:p>
        </p:txBody>
      </p:sp>
      <p:sp>
        <p:nvSpPr>
          <p:cNvPr id="4" name="Rectangle 3">
            <a:extLst>
              <a:ext uri="{FF2B5EF4-FFF2-40B4-BE49-F238E27FC236}">
                <a16:creationId xmlns:a16="http://schemas.microsoft.com/office/drawing/2014/main" id="{AABAD17D-746E-3BC7-CB00-371DCAEE2F00}"/>
              </a:ext>
            </a:extLst>
          </p:cNvPr>
          <p:cNvSpPr/>
          <p:nvPr/>
        </p:nvSpPr>
        <p:spPr>
          <a:xfrm>
            <a:off x="4189564" y="4818692"/>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E,M,P</a:t>
            </a:r>
          </a:p>
        </p:txBody>
      </p:sp>
      <p:sp>
        <p:nvSpPr>
          <p:cNvPr id="6" name="Rectangle 5">
            <a:extLst>
              <a:ext uri="{FF2B5EF4-FFF2-40B4-BE49-F238E27FC236}">
                <a16:creationId xmlns:a16="http://schemas.microsoft.com/office/drawing/2014/main" id="{272DDFEE-518D-F487-D80D-C00424B5CB26}"/>
              </a:ext>
            </a:extLst>
          </p:cNvPr>
          <p:cNvSpPr/>
          <p:nvPr/>
        </p:nvSpPr>
        <p:spPr>
          <a:xfrm>
            <a:off x="6466935" y="4818692"/>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L,C,H,T</a:t>
            </a:r>
          </a:p>
        </p:txBody>
      </p:sp>
      <p:sp>
        <p:nvSpPr>
          <p:cNvPr id="7" name="Rectangle 6">
            <a:extLst>
              <a:ext uri="{FF2B5EF4-FFF2-40B4-BE49-F238E27FC236}">
                <a16:creationId xmlns:a16="http://schemas.microsoft.com/office/drawing/2014/main" id="{E07B5822-C687-088D-D71E-32433BEDD599}"/>
              </a:ext>
            </a:extLst>
          </p:cNvPr>
          <p:cNvSpPr/>
          <p:nvPr/>
        </p:nvSpPr>
        <p:spPr>
          <a:xfrm>
            <a:off x="8899587" y="4818693"/>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A,E,M</a:t>
            </a:r>
          </a:p>
        </p:txBody>
      </p:sp>
    </p:spTree>
    <p:extLst>
      <p:ext uri="{BB962C8B-B14F-4D97-AF65-F5344CB8AC3E}">
        <p14:creationId xmlns:p14="http://schemas.microsoft.com/office/powerpoint/2010/main" val="101943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712381" y="642594"/>
            <a:ext cx="10767237" cy="1371600"/>
          </a:xfrm>
        </p:spPr>
        <p:txBody>
          <a:bodyPr rtlCol="0">
            <a:normAutofit/>
          </a:bodyPr>
          <a:lstStyle/>
          <a:p>
            <a:pPr algn="ctr" rtl="0"/>
            <a:r>
              <a:rPr lang="en-gb" sz="4400" dirty="0">
                <a:latin typeface="Gadugi" panose="020B0502040204020203" pitchFamily="34" charset="0"/>
                <a:ea typeface="Gadugi" panose="020B0502040204020203" pitchFamily="34" charset="0"/>
              </a:rPr>
              <a:t>Which of these would you most like to do?</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2677990339"/>
              </p:ext>
            </p:extLst>
          </p:nvPr>
        </p:nvGraphicFramePr>
        <p:xfrm>
          <a:off x="1066800" y="204424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EC540D1B-B0EF-4587-3A7C-CE536250612C}"/>
              </a:ext>
            </a:extLst>
          </p:cNvPr>
          <p:cNvSpPr/>
          <p:nvPr/>
        </p:nvSpPr>
        <p:spPr>
          <a:xfrm>
            <a:off x="1674960" y="5106967"/>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E,M,B,L</a:t>
            </a:r>
          </a:p>
        </p:txBody>
      </p:sp>
      <p:sp>
        <p:nvSpPr>
          <p:cNvPr id="4" name="Rectangle 3">
            <a:extLst>
              <a:ext uri="{FF2B5EF4-FFF2-40B4-BE49-F238E27FC236}">
                <a16:creationId xmlns:a16="http://schemas.microsoft.com/office/drawing/2014/main" id="{E200AE3D-B724-442B-6437-21D8783851EC}"/>
              </a:ext>
            </a:extLst>
          </p:cNvPr>
          <p:cNvSpPr/>
          <p:nvPr/>
        </p:nvSpPr>
        <p:spPr>
          <a:xfrm>
            <a:off x="4109770" y="5106967"/>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B,H,C,T</a:t>
            </a:r>
          </a:p>
        </p:txBody>
      </p:sp>
      <p:sp>
        <p:nvSpPr>
          <p:cNvPr id="6" name="Rectangle 5">
            <a:extLst>
              <a:ext uri="{FF2B5EF4-FFF2-40B4-BE49-F238E27FC236}">
                <a16:creationId xmlns:a16="http://schemas.microsoft.com/office/drawing/2014/main" id="{FC870DDD-9E2A-6512-9EA8-8DF2C09F9CC0}"/>
              </a:ext>
            </a:extLst>
          </p:cNvPr>
          <p:cNvSpPr/>
          <p:nvPr/>
        </p:nvSpPr>
        <p:spPr>
          <a:xfrm>
            <a:off x="6544580" y="5106967"/>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L,B,P</a:t>
            </a:r>
          </a:p>
        </p:txBody>
      </p:sp>
      <p:sp>
        <p:nvSpPr>
          <p:cNvPr id="7" name="Rectangle 6">
            <a:extLst>
              <a:ext uri="{FF2B5EF4-FFF2-40B4-BE49-F238E27FC236}">
                <a16:creationId xmlns:a16="http://schemas.microsoft.com/office/drawing/2014/main" id="{C91DDF50-0C7F-8FDC-7240-03947ED8CBD0}"/>
              </a:ext>
            </a:extLst>
          </p:cNvPr>
          <p:cNvSpPr/>
          <p:nvPr/>
        </p:nvSpPr>
        <p:spPr>
          <a:xfrm>
            <a:off x="9038328" y="5106969"/>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A,E,M,C</a:t>
            </a:r>
          </a:p>
        </p:txBody>
      </p:sp>
    </p:spTree>
    <p:extLst>
      <p:ext uri="{BB962C8B-B14F-4D97-AF65-F5344CB8AC3E}">
        <p14:creationId xmlns:p14="http://schemas.microsoft.com/office/powerpoint/2010/main" val="133765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en-gb" sz="4400" dirty="0">
                <a:latin typeface="Gadugi" panose="020B0502040204020203" pitchFamily="34" charset="0"/>
                <a:ea typeface="Gadugi" panose="020B0502040204020203" pitchFamily="34" charset="0"/>
              </a:rPr>
              <a:t>What would you most like to do at 18?</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1966884474"/>
              </p:ext>
            </p:extLst>
          </p:nvPr>
        </p:nvGraphicFramePr>
        <p:xfrm>
          <a:off x="1066800" y="1874126"/>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hlinkClick r:id="rId7"/>
            <a:extLst>
              <a:ext uri="{FF2B5EF4-FFF2-40B4-BE49-F238E27FC236}">
                <a16:creationId xmlns:a16="http://schemas.microsoft.com/office/drawing/2014/main" id="{AEB70E37-BE8C-91C4-A755-B450C25D9C51}"/>
              </a:ext>
            </a:extLst>
          </p:cNvPr>
          <p:cNvSpPr/>
          <p:nvPr/>
        </p:nvSpPr>
        <p:spPr>
          <a:xfrm>
            <a:off x="1745411" y="499588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hlinkClick r:id="rId7">
                  <a:extLst>
                    <a:ext uri="{A12FA001-AC4F-418D-AE19-62706E023703}">
                      <ahyp:hlinkClr xmlns:ahyp="http://schemas.microsoft.com/office/drawing/2018/hyperlinkcolor" val="tx"/>
                    </a:ext>
                  </a:extLst>
                </a:hlinkClick>
              </a:rPr>
              <a:t>https://www.ucas.com/undergraduate/applying-to-university</a:t>
            </a:r>
            <a:r>
              <a:rPr lang="en-GB" sz="1000" dirty="0">
                <a:solidFill>
                  <a:schemeClr val="bg1"/>
                </a:solidFill>
              </a:rPr>
              <a:t> </a:t>
            </a:r>
          </a:p>
        </p:txBody>
      </p:sp>
      <p:sp>
        <p:nvSpPr>
          <p:cNvPr id="4" name="Rectangle 3">
            <a:extLst>
              <a:ext uri="{FF2B5EF4-FFF2-40B4-BE49-F238E27FC236}">
                <a16:creationId xmlns:a16="http://schemas.microsoft.com/office/drawing/2014/main" id="{889381DD-4333-2E52-01A6-9320F8130533}"/>
              </a:ext>
            </a:extLst>
          </p:cNvPr>
          <p:cNvSpPr/>
          <p:nvPr/>
        </p:nvSpPr>
        <p:spPr>
          <a:xfrm>
            <a:off x="9000221" y="4995887"/>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hlinkClick r:id="rId8">
                  <a:extLst>
                    <a:ext uri="{A12FA001-AC4F-418D-AE19-62706E023703}">
                      <ahyp:hlinkClr xmlns:ahyp="http://schemas.microsoft.com/office/drawing/2018/hyperlinkcolor" val="tx"/>
                    </a:ext>
                  </a:extLst>
                </a:hlinkClick>
              </a:rPr>
              <a:t>https://www.apprenticeships.gov.uk/apprentices</a:t>
            </a:r>
            <a:r>
              <a:rPr lang="en-GB" sz="1000" dirty="0">
                <a:solidFill>
                  <a:schemeClr val="bg1"/>
                </a:solidFill>
              </a:rPr>
              <a:t> </a:t>
            </a:r>
          </a:p>
        </p:txBody>
      </p:sp>
      <p:sp>
        <p:nvSpPr>
          <p:cNvPr id="6" name="Rectangle 5">
            <a:extLst>
              <a:ext uri="{FF2B5EF4-FFF2-40B4-BE49-F238E27FC236}">
                <a16:creationId xmlns:a16="http://schemas.microsoft.com/office/drawing/2014/main" id="{098263F9-91E1-2158-AF2B-89BA100DAE17}"/>
              </a:ext>
            </a:extLst>
          </p:cNvPr>
          <p:cNvSpPr/>
          <p:nvPr/>
        </p:nvSpPr>
        <p:spPr>
          <a:xfrm>
            <a:off x="6581951" y="499588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hlinkClick r:id="rId9">
                  <a:extLst>
                    <a:ext uri="{A12FA001-AC4F-418D-AE19-62706E023703}">
                      <ahyp:hlinkClr xmlns:ahyp="http://schemas.microsoft.com/office/drawing/2018/hyperlinkcolor" val="tx"/>
                    </a:ext>
                  </a:extLst>
                </a:hlinkClick>
              </a:rPr>
              <a:t>https://www.studentjob.co.uk/ages/jobs-18-year-olds</a:t>
            </a:r>
            <a:endParaRPr lang="en-GB" sz="1000" dirty="0">
              <a:solidFill>
                <a:schemeClr val="bg1"/>
              </a:solidFill>
            </a:endParaRPr>
          </a:p>
        </p:txBody>
      </p:sp>
      <p:sp>
        <p:nvSpPr>
          <p:cNvPr id="7" name="Rectangle 6">
            <a:extLst>
              <a:ext uri="{FF2B5EF4-FFF2-40B4-BE49-F238E27FC236}">
                <a16:creationId xmlns:a16="http://schemas.microsoft.com/office/drawing/2014/main" id="{3C56962A-8A2E-6517-F40C-7050520C2B2F}"/>
              </a:ext>
            </a:extLst>
          </p:cNvPr>
          <p:cNvSpPr/>
          <p:nvPr/>
        </p:nvSpPr>
        <p:spPr>
          <a:xfrm>
            <a:off x="4163681" y="4995888"/>
            <a:ext cx="1535502" cy="601033"/>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hlinkClick r:id="rId10">
                  <a:extLst>
                    <a:ext uri="{A12FA001-AC4F-418D-AE19-62706E023703}">
                      <ahyp:hlinkClr xmlns:ahyp="http://schemas.microsoft.com/office/drawing/2018/hyperlinkcolor" val="tx"/>
                    </a:ext>
                  </a:extLst>
                </a:hlinkClick>
              </a:rPr>
              <a:t>https://www.prospects.ac.uk/jobs-and-work-experience/gap-year</a:t>
            </a:r>
            <a:r>
              <a:rPr lang="en-GB" sz="1000" dirty="0">
                <a:solidFill>
                  <a:schemeClr val="bg1"/>
                </a:solidFill>
              </a:rPr>
              <a:t> </a:t>
            </a:r>
          </a:p>
        </p:txBody>
      </p:sp>
    </p:spTree>
    <p:extLst>
      <p:ext uri="{BB962C8B-B14F-4D97-AF65-F5344CB8AC3E}">
        <p14:creationId xmlns:p14="http://schemas.microsoft.com/office/powerpoint/2010/main" val="266390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8D5A-A9FE-D9C6-BA3A-B34AF1F838D6}"/>
              </a:ext>
            </a:extLst>
          </p:cNvPr>
          <p:cNvSpPr>
            <a:spLocks noGrp="1"/>
          </p:cNvSpPr>
          <p:nvPr>
            <p:ph type="title"/>
          </p:nvPr>
        </p:nvSpPr>
        <p:spPr>
          <a:xfrm>
            <a:off x="1774022" y="642594"/>
            <a:ext cx="9351178" cy="1371600"/>
          </a:xfrm>
        </p:spPr>
        <p:txBody>
          <a:bodyPr>
            <a:normAutofit/>
          </a:bodyPr>
          <a:lstStyle/>
          <a:p>
            <a:r>
              <a:rPr lang="en-GB" sz="4400" dirty="0">
                <a:latin typeface="Gadugi" panose="020B0502040204020203" pitchFamily="34" charset="0"/>
                <a:ea typeface="Gadugi" panose="020B0502040204020203" pitchFamily="34" charset="0"/>
              </a:rPr>
              <a:t>What letters did you get the most?</a:t>
            </a:r>
          </a:p>
        </p:txBody>
      </p:sp>
      <p:sp>
        <p:nvSpPr>
          <p:cNvPr id="3" name="Content Placeholder 2">
            <a:extLst>
              <a:ext uri="{FF2B5EF4-FFF2-40B4-BE49-F238E27FC236}">
                <a16:creationId xmlns:a16="http://schemas.microsoft.com/office/drawing/2014/main" id="{EA76C1B1-47D4-8F7F-0815-AF22177EB7BB}"/>
              </a:ext>
            </a:extLst>
          </p:cNvPr>
          <p:cNvSpPr>
            <a:spLocks noGrp="1"/>
          </p:cNvSpPr>
          <p:nvPr>
            <p:ph idx="1"/>
          </p:nvPr>
        </p:nvSpPr>
        <p:spPr>
          <a:xfrm>
            <a:off x="2273042" y="1785137"/>
            <a:ext cx="7801155" cy="4508107"/>
          </a:xfrm>
        </p:spPr>
        <p:txBody>
          <a:bodyPr>
            <a:normAutofit fontScale="55000" lnSpcReduction="20000"/>
          </a:bodyPr>
          <a:lstStyle/>
          <a:p>
            <a:pPr>
              <a:lnSpc>
                <a:spcPct val="160000"/>
              </a:lnSpc>
            </a:pPr>
            <a:r>
              <a:rPr lang="en-GB" sz="2400" b="1" dirty="0">
                <a:latin typeface="Gadugi" panose="020B0502040204020203" pitchFamily="34" charset="0"/>
                <a:ea typeface="Gadugi" panose="020B0502040204020203" pitchFamily="34" charset="0"/>
              </a:rPr>
              <a:t>Engineering - 		Ben, Faye, </a:t>
            </a:r>
            <a:r>
              <a:rPr lang="en-GB" sz="2400" b="1" dirty="0" err="1">
                <a:latin typeface="Gadugi" panose="020B0502040204020203" pitchFamily="34" charset="0"/>
                <a:ea typeface="Gadugi" panose="020B0502040204020203" pitchFamily="34" charset="0"/>
              </a:rPr>
              <a:t>Parthil</a:t>
            </a:r>
            <a:endParaRPr lang="en-GB" sz="2400" b="1" dirty="0">
              <a:latin typeface="Gadugi" panose="020B0502040204020203" pitchFamily="34" charset="0"/>
              <a:ea typeface="Gadugi" panose="020B0502040204020203" pitchFamily="34" charset="0"/>
            </a:endParaRPr>
          </a:p>
          <a:p>
            <a:pPr>
              <a:lnSpc>
                <a:spcPct val="160000"/>
              </a:lnSpc>
            </a:pPr>
            <a:r>
              <a:rPr lang="en-GB" sz="2400" b="1" dirty="0">
                <a:latin typeface="Gadugi" panose="020B0502040204020203" pitchFamily="34" charset="0"/>
                <a:ea typeface="Gadugi" panose="020B0502040204020203" pitchFamily="34" charset="0"/>
              </a:rPr>
              <a:t>Manufacturing - 		Angela, Kelsey</a:t>
            </a:r>
          </a:p>
          <a:p>
            <a:pPr>
              <a:lnSpc>
                <a:spcPct val="160000"/>
              </a:lnSpc>
            </a:pPr>
            <a:r>
              <a:rPr lang="en-GB" sz="2400" b="1" dirty="0">
                <a:latin typeface="Gadugi" panose="020B0502040204020203" pitchFamily="34" charset="0"/>
                <a:ea typeface="Gadugi" panose="020B0502040204020203" pitchFamily="34" charset="0"/>
              </a:rPr>
              <a:t>Business management - 	Amar, Craig </a:t>
            </a:r>
          </a:p>
          <a:p>
            <a:pPr>
              <a:lnSpc>
                <a:spcPct val="160000"/>
              </a:lnSpc>
            </a:pPr>
            <a:r>
              <a:rPr lang="en-GB" sz="2400" b="1" dirty="0">
                <a:latin typeface="Gadugi" panose="020B0502040204020203" pitchFamily="34" charset="0"/>
                <a:ea typeface="Gadugi" panose="020B0502040204020203" pitchFamily="34" charset="0"/>
              </a:rPr>
              <a:t>Creative / Artist - 		Loz, Paul</a:t>
            </a:r>
          </a:p>
          <a:p>
            <a:pPr>
              <a:lnSpc>
                <a:spcPct val="160000"/>
              </a:lnSpc>
            </a:pPr>
            <a:r>
              <a:rPr lang="en-GB" sz="2400" b="1" dirty="0">
                <a:latin typeface="Gadugi" panose="020B0502040204020203" pitchFamily="34" charset="0"/>
                <a:ea typeface="Gadugi" panose="020B0502040204020203" pitchFamily="34" charset="0"/>
              </a:rPr>
              <a:t>Law - 			Joanne</a:t>
            </a:r>
          </a:p>
          <a:p>
            <a:pPr>
              <a:lnSpc>
                <a:spcPct val="160000"/>
              </a:lnSpc>
            </a:pPr>
            <a:r>
              <a:rPr lang="en-GB" sz="2400" b="1" dirty="0">
                <a:latin typeface="Gadugi" panose="020B0502040204020203" pitchFamily="34" charset="0"/>
                <a:ea typeface="Gadugi" panose="020B0502040204020203" pitchFamily="34" charset="0"/>
              </a:rPr>
              <a:t>Research - 		Colin, Rochelle, Hannah</a:t>
            </a:r>
          </a:p>
          <a:p>
            <a:pPr>
              <a:lnSpc>
                <a:spcPct val="160000"/>
              </a:lnSpc>
            </a:pPr>
            <a:r>
              <a:rPr lang="en-GB" sz="2400" b="1" dirty="0">
                <a:latin typeface="Gadugi" panose="020B0502040204020203" pitchFamily="34" charset="0"/>
                <a:ea typeface="Gadugi" panose="020B0502040204020203" pitchFamily="34" charset="0"/>
              </a:rPr>
              <a:t>Lecturer / Professor -	 	Sarah, Elisa</a:t>
            </a:r>
          </a:p>
          <a:p>
            <a:pPr>
              <a:lnSpc>
                <a:spcPct val="160000"/>
              </a:lnSpc>
            </a:pPr>
            <a:r>
              <a:rPr lang="en-GB" sz="2400" b="1" dirty="0">
                <a:latin typeface="Gadugi" panose="020B0502040204020203" pitchFamily="34" charset="0"/>
                <a:ea typeface="Gadugi" panose="020B0502040204020203" pitchFamily="34" charset="0"/>
              </a:rPr>
              <a:t>Education management - 	David </a:t>
            </a:r>
          </a:p>
          <a:p>
            <a:pPr>
              <a:lnSpc>
                <a:spcPct val="160000"/>
              </a:lnSpc>
            </a:pPr>
            <a:r>
              <a:rPr lang="en-GB" sz="2400" b="1" dirty="0">
                <a:latin typeface="Gadugi" panose="020B0502040204020203" pitchFamily="34" charset="0"/>
                <a:ea typeface="Gadugi" panose="020B0502040204020203" pitchFamily="34" charset="0"/>
              </a:rPr>
              <a:t>Science journalism - 		Dhara, Melissa			</a:t>
            </a:r>
          </a:p>
          <a:p>
            <a:pPr>
              <a:lnSpc>
                <a:spcPct val="160000"/>
              </a:lnSpc>
            </a:pPr>
            <a:r>
              <a:rPr lang="en-GB" sz="2400" b="1" dirty="0">
                <a:latin typeface="Gadugi" panose="020B0502040204020203" pitchFamily="34" charset="0"/>
                <a:ea typeface="Gadugi" panose="020B0502040204020203" pitchFamily="34" charset="0"/>
              </a:rPr>
              <a:t>Human resources - 		Asha</a:t>
            </a:r>
          </a:p>
          <a:p>
            <a:pPr>
              <a:lnSpc>
                <a:spcPct val="160000"/>
              </a:lnSpc>
            </a:pPr>
            <a:r>
              <a:rPr lang="en-GB" sz="2400" b="1" dirty="0">
                <a:latin typeface="Gadugi" panose="020B0502040204020203" pitchFamily="34" charset="0"/>
                <a:ea typeface="Gadugi" panose="020B0502040204020203" pitchFamily="34" charset="0"/>
              </a:rPr>
              <a:t>Military - 		Jason</a:t>
            </a:r>
          </a:p>
          <a:p>
            <a:pPr>
              <a:lnSpc>
                <a:spcPct val="160000"/>
              </a:lnSpc>
            </a:pPr>
            <a:endParaRPr lang="en-GB" sz="2400" b="1" dirty="0">
              <a:latin typeface="Gadugi" panose="020B0502040204020203" pitchFamily="34" charset="0"/>
              <a:ea typeface="Gadugi" panose="020B0502040204020203" pitchFamily="34" charset="0"/>
            </a:endParaRPr>
          </a:p>
        </p:txBody>
      </p:sp>
      <p:sp>
        <p:nvSpPr>
          <p:cNvPr id="6" name="Rectangle 5">
            <a:hlinkClick r:id="rId2" action="ppaction://hlinksldjump"/>
            <a:extLst>
              <a:ext uri="{FF2B5EF4-FFF2-40B4-BE49-F238E27FC236}">
                <a16:creationId xmlns:a16="http://schemas.microsoft.com/office/drawing/2014/main" id="{E3DB87F6-FBD3-85AC-F70B-AFC2A85C9FE3}"/>
              </a:ext>
            </a:extLst>
          </p:cNvPr>
          <p:cNvSpPr/>
          <p:nvPr/>
        </p:nvSpPr>
        <p:spPr>
          <a:xfrm>
            <a:off x="1884890" y="1811287"/>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E</a:t>
            </a:r>
          </a:p>
        </p:txBody>
      </p:sp>
      <p:sp>
        <p:nvSpPr>
          <p:cNvPr id="4" name="Rectangle 3">
            <a:hlinkClick r:id="rId2" action="ppaction://hlinksldjump"/>
            <a:extLst>
              <a:ext uri="{FF2B5EF4-FFF2-40B4-BE49-F238E27FC236}">
                <a16:creationId xmlns:a16="http://schemas.microsoft.com/office/drawing/2014/main" id="{92AE6D88-DBD6-7182-7055-9B2973C04636}"/>
              </a:ext>
            </a:extLst>
          </p:cNvPr>
          <p:cNvSpPr/>
          <p:nvPr/>
        </p:nvSpPr>
        <p:spPr>
          <a:xfrm>
            <a:off x="1884890" y="2201530"/>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M</a:t>
            </a:r>
          </a:p>
        </p:txBody>
      </p:sp>
      <p:sp>
        <p:nvSpPr>
          <p:cNvPr id="5" name="Rectangle 4">
            <a:hlinkClick r:id="rId2" action="ppaction://hlinksldjump"/>
            <a:extLst>
              <a:ext uri="{FF2B5EF4-FFF2-40B4-BE49-F238E27FC236}">
                <a16:creationId xmlns:a16="http://schemas.microsoft.com/office/drawing/2014/main" id="{E3677E71-FFAE-3339-118C-A4906A967A1C}"/>
              </a:ext>
            </a:extLst>
          </p:cNvPr>
          <p:cNvSpPr/>
          <p:nvPr/>
        </p:nvSpPr>
        <p:spPr>
          <a:xfrm>
            <a:off x="1884890" y="2581834"/>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B</a:t>
            </a:r>
          </a:p>
        </p:txBody>
      </p:sp>
      <p:sp>
        <p:nvSpPr>
          <p:cNvPr id="14" name="Rectangle 13">
            <a:hlinkClick r:id="rId2" action="ppaction://hlinksldjump"/>
            <a:extLst>
              <a:ext uri="{FF2B5EF4-FFF2-40B4-BE49-F238E27FC236}">
                <a16:creationId xmlns:a16="http://schemas.microsoft.com/office/drawing/2014/main" id="{282C5C9E-08A2-6D98-85FF-7E441664D61B}"/>
              </a:ext>
            </a:extLst>
          </p:cNvPr>
          <p:cNvSpPr/>
          <p:nvPr/>
        </p:nvSpPr>
        <p:spPr>
          <a:xfrm>
            <a:off x="1884890" y="2971257"/>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A</a:t>
            </a:r>
          </a:p>
        </p:txBody>
      </p:sp>
      <p:sp>
        <p:nvSpPr>
          <p:cNvPr id="15" name="Rectangle 14">
            <a:hlinkClick r:id="rId2" action="ppaction://hlinksldjump"/>
            <a:extLst>
              <a:ext uri="{FF2B5EF4-FFF2-40B4-BE49-F238E27FC236}">
                <a16:creationId xmlns:a16="http://schemas.microsoft.com/office/drawing/2014/main" id="{FF858D42-734D-A879-AD25-54BB14775C2D}"/>
              </a:ext>
            </a:extLst>
          </p:cNvPr>
          <p:cNvSpPr/>
          <p:nvPr/>
        </p:nvSpPr>
        <p:spPr>
          <a:xfrm>
            <a:off x="1884890" y="3749199"/>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R</a:t>
            </a:r>
          </a:p>
        </p:txBody>
      </p:sp>
      <p:sp>
        <p:nvSpPr>
          <p:cNvPr id="16" name="Rectangle 15">
            <a:hlinkClick r:id="rId2" action="ppaction://hlinksldjump"/>
            <a:extLst>
              <a:ext uri="{FF2B5EF4-FFF2-40B4-BE49-F238E27FC236}">
                <a16:creationId xmlns:a16="http://schemas.microsoft.com/office/drawing/2014/main" id="{2D797C00-AE44-9DF1-034C-59102F0C6906}"/>
              </a:ext>
            </a:extLst>
          </p:cNvPr>
          <p:cNvSpPr/>
          <p:nvPr/>
        </p:nvSpPr>
        <p:spPr>
          <a:xfrm>
            <a:off x="1884890" y="3360680"/>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L</a:t>
            </a:r>
          </a:p>
        </p:txBody>
      </p:sp>
      <p:sp>
        <p:nvSpPr>
          <p:cNvPr id="17" name="Rectangle 16">
            <a:hlinkClick r:id="rId2" action="ppaction://hlinksldjump"/>
            <a:extLst>
              <a:ext uri="{FF2B5EF4-FFF2-40B4-BE49-F238E27FC236}">
                <a16:creationId xmlns:a16="http://schemas.microsoft.com/office/drawing/2014/main" id="{0CC9DC81-654A-88E2-C535-155F1B0CA7EA}"/>
              </a:ext>
            </a:extLst>
          </p:cNvPr>
          <p:cNvSpPr/>
          <p:nvPr/>
        </p:nvSpPr>
        <p:spPr>
          <a:xfrm>
            <a:off x="1884890" y="4147657"/>
            <a:ext cx="388152" cy="367056"/>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F</a:t>
            </a:r>
          </a:p>
        </p:txBody>
      </p:sp>
      <p:sp>
        <p:nvSpPr>
          <p:cNvPr id="18" name="Rectangle 17">
            <a:hlinkClick r:id="rId2" action="ppaction://hlinksldjump"/>
            <a:extLst>
              <a:ext uri="{FF2B5EF4-FFF2-40B4-BE49-F238E27FC236}">
                <a16:creationId xmlns:a16="http://schemas.microsoft.com/office/drawing/2014/main" id="{BC907E62-F4F5-013D-5444-C178E0FEC6E9}"/>
              </a:ext>
            </a:extLst>
          </p:cNvPr>
          <p:cNvSpPr/>
          <p:nvPr/>
        </p:nvSpPr>
        <p:spPr>
          <a:xfrm>
            <a:off x="1884890" y="4546115"/>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T</a:t>
            </a:r>
          </a:p>
        </p:txBody>
      </p:sp>
      <p:sp>
        <p:nvSpPr>
          <p:cNvPr id="19" name="Rectangle 18">
            <a:hlinkClick r:id="rId2" action="ppaction://hlinksldjump"/>
            <a:extLst>
              <a:ext uri="{FF2B5EF4-FFF2-40B4-BE49-F238E27FC236}">
                <a16:creationId xmlns:a16="http://schemas.microsoft.com/office/drawing/2014/main" id="{F62B3C84-9DAE-1948-4F7A-FC6B78259A25}"/>
              </a:ext>
            </a:extLst>
          </p:cNvPr>
          <p:cNvSpPr/>
          <p:nvPr/>
        </p:nvSpPr>
        <p:spPr>
          <a:xfrm>
            <a:off x="1884890" y="4934634"/>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C</a:t>
            </a:r>
          </a:p>
        </p:txBody>
      </p:sp>
      <p:sp>
        <p:nvSpPr>
          <p:cNvPr id="20" name="Rectangle 19">
            <a:hlinkClick r:id="rId2" action="ppaction://hlinksldjump"/>
            <a:extLst>
              <a:ext uri="{FF2B5EF4-FFF2-40B4-BE49-F238E27FC236}">
                <a16:creationId xmlns:a16="http://schemas.microsoft.com/office/drawing/2014/main" id="{ACAD8FC8-A80A-FB4F-D509-829BC352553D}"/>
              </a:ext>
            </a:extLst>
          </p:cNvPr>
          <p:cNvSpPr/>
          <p:nvPr/>
        </p:nvSpPr>
        <p:spPr>
          <a:xfrm>
            <a:off x="1884890" y="5333092"/>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H</a:t>
            </a:r>
          </a:p>
        </p:txBody>
      </p:sp>
      <p:sp>
        <p:nvSpPr>
          <p:cNvPr id="21" name="Rectangle 20">
            <a:hlinkClick r:id="rId2" action="ppaction://hlinksldjump"/>
            <a:extLst>
              <a:ext uri="{FF2B5EF4-FFF2-40B4-BE49-F238E27FC236}">
                <a16:creationId xmlns:a16="http://schemas.microsoft.com/office/drawing/2014/main" id="{38C360C2-980D-1723-53AD-ECBA6CB4EBB6}"/>
              </a:ext>
            </a:extLst>
          </p:cNvPr>
          <p:cNvSpPr/>
          <p:nvPr/>
        </p:nvSpPr>
        <p:spPr>
          <a:xfrm>
            <a:off x="1884890" y="5731550"/>
            <a:ext cx="388152" cy="367056"/>
          </a:xfrm>
          <a:prstGeom prst="rect">
            <a:avLst/>
          </a:prstGeom>
          <a:solidFill>
            <a:srgbClr val="171F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Gadugi" panose="020B0502040204020203" pitchFamily="34" charset="0"/>
                <a:ea typeface="Gadugi" panose="020B0502040204020203" pitchFamily="34" charset="0"/>
              </a:rPr>
              <a:t>P</a:t>
            </a:r>
          </a:p>
        </p:txBody>
      </p:sp>
    </p:spTree>
    <p:extLst>
      <p:ext uri="{BB962C8B-B14F-4D97-AF65-F5344CB8AC3E}">
        <p14:creationId xmlns:p14="http://schemas.microsoft.com/office/powerpoint/2010/main" val="4138684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E69A-E607-FECE-B2E4-FFFA0CE43B24}"/>
              </a:ext>
            </a:extLst>
          </p:cNvPr>
          <p:cNvSpPr>
            <a:spLocks noGrp="1"/>
          </p:cNvSpPr>
          <p:nvPr>
            <p:ph type="title"/>
          </p:nvPr>
        </p:nvSpPr>
        <p:spPr>
          <a:xfrm>
            <a:off x="316878" y="483004"/>
            <a:ext cx="10058400" cy="849702"/>
          </a:xfrm>
        </p:spPr>
        <p:txBody>
          <a:bodyPr/>
          <a:lstStyle/>
          <a:p>
            <a:r>
              <a:rPr lang="en-GB" dirty="0">
                <a:latin typeface="Gadugi" panose="020B0502040204020203" pitchFamily="34" charset="0"/>
                <a:ea typeface="Gadugi" panose="020B0502040204020203" pitchFamily="34" charset="0"/>
              </a:rPr>
              <a:t>Ben – </a:t>
            </a:r>
            <a:r>
              <a:rPr lang="en-GB" sz="3200" dirty="0">
                <a:latin typeface="Gadugi" panose="020B0502040204020203" pitchFamily="34" charset="0"/>
                <a:ea typeface="Gadugi" panose="020B0502040204020203" pitchFamily="34" charset="0"/>
              </a:rPr>
              <a:t>Design Engineer</a:t>
            </a:r>
            <a:endParaRPr lang="en-GB" dirty="0">
              <a:latin typeface="Gadugi" panose="020B0502040204020203" pitchFamily="34" charset="0"/>
              <a:ea typeface="Gadugi" panose="020B0502040204020203" pitchFamily="34" charset="0"/>
            </a:endParaRPr>
          </a:p>
        </p:txBody>
      </p:sp>
      <p:sp>
        <p:nvSpPr>
          <p:cNvPr id="3" name="Content Placeholder 2">
            <a:extLst>
              <a:ext uri="{FF2B5EF4-FFF2-40B4-BE49-F238E27FC236}">
                <a16:creationId xmlns:a16="http://schemas.microsoft.com/office/drawing/2014/main" id="{63157C84-AA75-6EAB-8A28-1A2F5E6A0630}"/>
              </a:ext>
            </a:extLst>
          </p:cNvPr>
          <p:cNvSpPr>
            <a:spLocks noGrp="1"/>
          </p:cNvSpPr>
          <p:nvPr>
            <p:ph idx="1"/>
          </p:nvPr>
        </p:nvSpPr>
        <p:spPr>
          <a:xfrm>
            <a:off x="316878" y="4843807"/>
            <a:ext cx="6989696" cy="1733802"/>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 </a:t>
            </a:r>
            <a:r>
              <a:rPr lang="en-GB" sz="1600" b="1" dirty="0">
                <a:solidFill>
                  <a:schemeClr val="tx1">
                    <a:lumMod val="75000"/>
                    <a:lumOff val="25000"/>
                  </a:schemeClr>
                </a:solidFill>
                <a:latin typeface="Gadugi" panose="020B0502040204020203" pitchFamily="34" charset="0"/>
                <a:ea typeface="Gadugi" panose="020B0502040204020203" pitchFamily="34" charset="0"/>
              </a:rPr>
              <a:t>Design Engineer</a:t>
            </a:r>
            <a:r>
              <a:rPr lang="en-GB" sz="1600" dirty="0">
                <a:solidFill>
                  <a:schemeClr val="tx1">
                    <a:lumMod val="75000"/>
                    <a:lumOff val="25000"/>
                  </a:schemeClr>
                </a:solidFill>
                <a:latin typeface="Gadugi" panose="020B0502040204020203" pitchFamily="34" charset="0"/>
                <a:ea typeface="Gadugi" panose="020B0502040204020203" pitchFamily="34" charset="0"/>
              </a:rPr>
              <a:t>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chemeClr val="tx1">
                    <a:lumMod val="75000"/>
                    <a:lumOff val="25000"/>
                  </a:schemeClr>
                </a:solidFill>
                <a:latin typeface="Gadugi" panose="020B0502040204020203" pitchFamily="34" charset="0"/>
                <a:ea typeface="Gadugi" panose="020B0502040204020203" pitchFamily="34" charset="0"/>
              </a:rPr>
              <a:t>£30,100</a:t>
            </a:r>
            <a:r>
              <a:rPr lang="en-GB" sz="1600" dirty="0">
                <a:solidFill>
                  <a:srgbClr val="4D5156"/>
                </a:solidFill>
                <a:latin typeface="Gadugi" panose="020B0502040204020203" pitchFamily="34" charset="0"/>
                <a:ea typeface="Gadugi" panose="020B0502040204020203" pitchFamily="34" charset="0"/>
              </a:rPr>
              <a:t>. </a:t>
            </a:r>
            <a:endParaRPr lang="en-GB" sz="1600" dirty="0">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https://nationalcareers.service.gov.uk/job-profiles/design-and-development-engineer</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https://www.payscale.com/research/UK/Job=Design_Engineer/Salary</a:t>
            </a:r>
            <a:endParaRPr lang="en-GB" sz="1600" dirty="0">
              <a:solidFill>
                <a:srgbClr val="0070C0"/>
              </a:solidFill>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https://www.prospects.ac.uk/job-profiles/design-engineer</a:t>
            </a:r>
            <a:endParaRPr lang="en-GB" sz="1600" dirty="0">
              <a:solidFill>
                <a:srgbClr val="0070C0"/>
              </a:solidFill>
              <a:latin typeface="Gadugi" panose="020B0502040204020203" pitchFamily="34" charset="0"/>
              <a:ea typeface="Gadugi" panose="020B0502040204020203" pitchFamily="34" charset="0"/>
            </a:endParaRPr>
          </a:p>
          <a:p>
            <a:endParaRPr lang="en-GB" sz="1600" dirty="0">
              <a:latin typeface="Gadugi" panose="020B0502040204020203" pitchFamily="34" charset="0"/>
              <a:ea typeface="Gadugi" panose="020B0502040204020203" pitchFamily="34" charset="0"/>
            </a:endParaRPr>
          </a:p>
          <a:p>
            <a:endParaRPr lang="en-GB" sz="1600" dirty="0">
              <a:latin typeface="Gadugi" panose="020B0502040204020203" pitchFamily="34" charset="0"/>
              <a:ea typeface="Gadugi" panose="020B0502040204020203" pitchFamily="34" charset="0"/>
            </a:endParaRPr>
          </a:p>
        </p:txBody>
      </p:sp>
      <p:sp>
        <p:nvSpPr>
          <p:cNvPr id="6" name="TextBox 5">
            <a:extLst>
              <a:ext uri="{FF2B5EF4-FFF2-40B4-BE49-F238E27FC236}">
                <a16:creationId xmlns:a16="http://schemas.microsoft.com/office/drawing/2014/main" id="{59FA2358-BA94-4FE4-23EE-499B8B49DD8F}"/>
              </a:ext>
            </a:extLst>
          </p:cNvPr>
          <p:cNvSpPr txBox="1"/>
          <p:nvPr/>
        </p:nvSpPr>
        <p:spPr>
          <a:xfrm>
            <a:off x="7306574" y="474345"/>
            <a:ext cx="4568548" cy="6186309"/>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  </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an apprenticeship or applying directly.</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You'll normally need a foundation degree, higher national diploma or degree.</a:t>
            </a:r>
          </a:p>
          <a:p>
            <a:r>
              <a:rPr lang="en-GB" b="0" dirty="0">
                <a:solidFill>
                  <a:srgbClr val="0B0C0C"/>
                </a:solidFill>
                <a:effectLst/>
                <a:latin typeface="Gadugi" panose="020B0502040204020203" pitchFamily="34" charset="0"/>
                <a:ea typeface="Gadugi" panose="020B0502040204020203" pitchFamily="34" charset="0"/>
              </a:rPr>
              <a:t>You could choose from subjects like: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engineering product design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industrial design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computer-aided design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engineering design and manufacture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materials science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maths and physics</a:t>
            </a:r>
          </a:p>
          <a:p>
            <a:r>
              <a:rPr lang="en-GB" b="0" dirty="0">
                <a:solidFill>
                  <a:srgbClr val="0B0C0C"/>
                </a:solidFill>
                <a:effectLst/>
                <a:latin typeface="Gadugi" panose="020B0502040204020203" pitchFamily="34" charset="0"/>
                <a:ea typeface="Gadugi" panose="020B0502040204020203" pitchFamily="34" charset="0"/>
              </a:rPr>
              <a:t>Mechanical, electrical and civil engineering qualifications may also be welcomed by employers.</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1 or 2 A levels, or equivalent, for a foundation degree or higher national diploma</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4" name="Rectangle 3">
            <a:extLst>
              <a:ext uri="{FF2B5EF4-FFF2-40B4-BE49-F238E27FC236}">
                <a16:creationId xmlns:a16="http://schemas.microsoft.com/office/drawing/2014/main" id="{464EC501-B5B7-4165-F247-C31E881B7B03}"/>
              </a:ext>
            </a:extLst>
          </p:cNvPr>
          <p:cNvSpPr/>
          <p:nvPr/>
        </p:nvSpPr>
        <p:spPr>
          <a:xfrm>
            <a:off x="6096000"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E</a:t>
            </a:r>
          </a:p>
        </p:txBody>
      </p:sp>
      <p:pic>
        <p:nvPicPr>
          <p:cNvPr id="7" name="Online Media 6" title="Find Your Space: Ben - Engineer">
            <a:hlinkClick r:id="" action="ppaction://media"/>
            <a:extLst>
              <a:ext uri="{FF2B5EF4-FFF2-40B4-BE49-F238E27FC236}">
                <a16:creationId xmlns:a16="http://schemas.microsoft.com/office/drawing/2014/main" id="{1AAFAC34-1A6F-3075-E886-78E3F0921614}"/>
              </a:ext>
            </a:extLst>
          </p:cNvPr>
          <p:cNvPicPr>
            <a:picLocks noRot="1" noChangeAspect="1"/>
          </p:cNvPicPr>
          <p:nvPr>
            <a:videoFile r:link="rId1"/>
          </p:nvPr>
        </p:nvPicPr>
        <p:blipFill>
          <a:blip r:embed="rId6"/>
          <a:stretch>
            <a:fillRect/>
          </a:stretch>
        </p:blipFill>
        <p:spPr>
          <a:xfrm>
            <a:off x="881850" y="1897811"/>
            <a:ext cx="5214150" cy="2945996"/>
          </a:xfrm>
          <a:prstGeom prst="rect">
            <a:avLst/>
          </a:prstGeom>
        </p:spPr>
      </p:pic>
      <p:sp>
        <p:nvSpPr>
          <p:cNvPr id="5" name="TextBox 4">
            <a:extLst>
              <a:ext uri="{FF2B5EF4-FFF2-40B4-BE49-F238E27FC236}">
                <a16:creationId xmlns:a16="http://schemas.microsoft.com/office/drawing/2014/main" id="{1FE4E8C0-9D2B-6925-536C-FC500DB13887}"/>
              </a:ext>
            </a:extLst>
          </p:cNvPr>
          <p:cNvSpPr txBox="1"/>
          <p:nvPr/>
        </p:nvSpPr>
        <p:spPr>
          <a:xfrm>
            <a:off x="316878" y="1332706"/>
            <a:ext cx="5489777" cy="646331"/>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https://youtu.be/0my9Yk1DnFw</a:t>
            </a:r>
            <a:endParaRPr lang="en-GB" dirty="0">
              <a:solidFill>
                <a:srgbClr val="0070C0"/>
              </a:solidFill>
              <a:latin typeface="Gadugi" panose="020B0502040204020203" pitchFamily="34" charset="0"/>
              <a:ea typeface="Gadugi" panose="020B0502040204020203" pitchFamily="34" charset="0"/>
            </a:endParaRPr>
          </a:p>
          <a:p>
            <a:endParaRPr lang="en-US"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98848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130A-7F00-0032-1A92-EA0100C9868E}"/>
              </a:ext>
            </a:extLst>
          </p:cNvPr>
          <p:cNvSpPr>
            <a:spLocks noGrp="1"/>
          </p:cNvSpPr>
          <p:nvPr>
            <p:ph type="title"/>
          </p:nvPr>
        </p:nvSpPr>
        <p:spPr>
          <a:xfrm>
            <a:off x="316319" y="299111"/>
            <a:ext cx="8097029" cy="1371600"/>
          </a:xfrm>
        </p:spPr>
        <p:txBody>
          <a:bodyPr/>
          <a:lstStyle/>
          <a:p>
            <a:r>
              <a:rPr lang="en-GB" dirty="0">
                <a:latin typeface="Gadugi" panose="020B0502040204020203" pitchFamily="34" charset="0"/>
                <a:ea typeface="Gadugi" panose="020B0502040204020203" pitchFamily="34" charset="0"/>
              </a:rPr>
              <a:t>Amar – </a:t>
            </a:r>
            <a:r>
              <a:rPr lang="en-GB" sz="3200" dirty="0">
                <a:latin typeface="Gadugi" panose="020B0502040204020203" pitchFamily="34" charset="0"/>
                <a:ea typeface="Gadugi" panose="020B0502040204020203" pitchFamily="34" charset="0"/>
              </a:rPr>
              <a:t>Space Business Manager</a:t>
            </a:r>
          </a:p>
        </p:txBody>
      </p:sp>
      <p:sp>
        <p:nvSpPr>
          <p:cNvPr id="5" name="Content Placeholder 2">
            <a:extLst>
              <a:ext uri="{FF2B5EF4-FFF2-40B4-BE49-F238E27FC236}">
                <a16:creationId xmlns:a16="http://schemas.microsoft.com/office/drawing/2014/main" id="{57C8B5AD-C80F-06CC-9E97-1523FB40691E}"/>
              </a:ext>
            </a:extLst>
          </p:cNvPr>
          <p:cNvSpPr>
            <a:spLocks noGrp="1"/>
          </p:cNvSpPr>
          <p:nvPr>
            <p:ph idx="1"/>
          </p:nvPr>
        </p:nvSpPr>
        <p:spPr>
          <a:xfrm>
            <a:off x="316319" y="5023387"/>
            <a:ext cx="7990919" cy="1454316"/>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 </a:t>
            </a:r>
            <a:r>
              <a:rPr lang="en-GB" sz="1600" b="1" dirty="0">
                <a:solidFill>
                  <a:schemeClr val="tx1">
                    <a:lumMod val="75000"/>
                    <a:lumOff val="25000"/>
                  </a:schemeClr>
                </a:solidFill>
                <a:latin typeface="Gadugi" panose="020B0502040204020203" pitchFamily="34" charset="0"/>
                <a:ea typeface="Gadugi" panose="020B0502040204020203" pitchFamily="34" charset="0"/>
              </a:rPr>
              <a:t>Business Manager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chemeClr val="tx1">
                    <a:lumMod val="75000"/>
                    <a:lumOff val="25000"/>
                  </a:schemeClr>
                </a:solidFill>
                <a:latin typeface="Gadugi" panose="020B0502040204020203" pitchFamily="34" charset="0"/>
                <a:ea typeface="Gadugi" panose="020B0502040204020203" pitchFamily="34" charset="0"/>
              </a:rPr>
              <a:t>£36,079</a:t>
            </a:r>
            <a:r>
              <a:rPr lang="en-GB" sz="1600" dirty="0">
                <a:solidFill>
                  <a:srgbClr val="4D5156"/>
                </a:solidFill>
                <a:latin typeface="Gadugi" panose="020B0502040204020203" pitchFamily="34" charset="0"/>
                <a:ea typeface="Gadugi" panose="020B0502040204020203" pitchFamily="34" charset="0"/>
              </a:rPr>
              <a:t>.</a:t>
            </a:r>
            <a:endParaRPr lang="en-GB" sz="1600" dirty="0">
              <a:solidFill>
                <a:srgbClr val="00B0F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endParaRP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https://nationalcareers.service.gov.uk/job-profiles/business-project-manager</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https://www.payscale.com/research/UK/Job=Business_Manager/Salary</a:t>
            </a:r>
            <a:endParaRPr lang="en-GB" sz="1600" dirty="0">
              <a:solidFill>
                <a:srgbClr val="0070C0"/>
              </a:solidFill>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https://www.prospects.ac.uk/job-profiles/business-development-manager</a:t>
            </a:r>
            <a:endParaRPr lang="en-GB" sz="1600" dirty="0">
              <a:solidFill>
                <a:srgbClr val="0070C0"/>
              </a:solidFill>
              <a:latin typeface="Gadugi" panose="020B0502040204020203" pitchFamily="34" charset="0"/>
              <a:ea typeface="Gadugi" panose="020B0502040204020203" pitchFamily="34" charset="0"/>
            </a:endParaRPr>
          </a:p>
        </p:txBody>
      </p:sp>
      <p:sp>
        <p:nvSpPr>
          <p:cNvPr id="6" name="TextBox 5">
            <a:extLst>
              <a:ext uri="{FF2B5EF4-FFF2-40B4-BE49-F238E27FC236}">
                <a16:creationId xmlns:a16="http://schemas.microsoft.com/office/drawing/2014/main" id="{3E2A8FDE-A4E9-9531-B67B-2D09FEF662D0}"/>
              </a:ext>
            </a:extLst>
          </p:cNvPr>
          <p:cNvSpPr txBox="1"/>
          <p:nvPr/>
        </p:nvSpPr>
        <p:spPr>
          <a:xfrm>
            <a:off x="7349706" y="457200"/>
            <a:ext cx="4390845" cy="4801314"/>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an apprenticeship, working towards this role or a graduate training scheme.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Getting a degree in any subject can help you get into this type of job, although business or project management may give you an advantage.</a:t>
            </a:r>
          </a:p>
          <a:p>
            <a:r>
              <a:rPr lang="en-GB" b="0" dirty="0">
                <a:solidFill>
                  <a:srgbClr val="0B0C0C"/>
                </a:solidFill>
                <a:effectLst/>
                <a:latin typeface="Gadugi" panose="020B0502040204020203" pitchFamily="34" charset="0"/>
                <a:ea typeface="Gadugi" panose="020B0502040204020203" pitchFamily="34" charset="0"/>
              </a:rPr>
              <a:t>You can take postgraduate qualifications in project management to increase your understanding, though they are not essential for getting into the role.</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3" name="Rectangle 2">
            <a:extLst>
              <a:ext uri="{FF2B5EF4-FFF2-40B4-BE49-F238E27FC236}">
                <a16:creationId xmlns:a16="http://schemas.microsoft.com/office/drawing/2014/main" id="{59C19473-1130-3F56-42EB-257092B6DDAE}"/>
              </a:ext>
            </a:extLst>
          </p:cNvPr>
          <p:cNvSpPr/>
          <p:nvPr/>
        </p:nvSpPr>
        <p:spPr>
          <a:xfrm>
            <a:off x="6096000"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t>
            </a:r>
          </a:p>
        </p:txBody>
      </p:sp>
      <p:pic>
        <p:nvPicPr>
          <p:cNvPr id="7" name="Online Media 6" title="Find Your Space: Amar – Space Business Developer">
            <a:hlinkClick r:id="" action="ppaction://media"/>
            <a:extLst>
              <a:ext uri="{FF2B5EF4-FFF2-40B4-BE49-F238E27FC236}">
                <a16:creationId xmlns:a16="http://schemas.microsoft.com/office/drawing/2014/main" id="{9FCE8BF0-56A4-754C-A42B-FCE4CDC7994F}"/>
              </a:ext>
            </a:extLst>
          </p:cNvPr>
          <p:cNvPicPr>
            <a:picLocks noRot="1" noChangeAspect="1"/>
          </p:cNvPicPr>
          <p:nvPr>
            <a:videoFile r:link="rId1"/>
          </p:nvPr>
        </p:nvPicPr>
        <p:blipFill>
          <a:blip r:embed="rId6"/>
          <a:stretch>
            <a:fillRect/>
          </a:stretch>
        </p:blipFill>
        <p:spPr>
          <a:xfrm>
            <a:off x="863601" y="1950848"/>
            <a:ext cx="5232399" cy="2956306"/>
          </a:xfrm>
          <a:prstGeom prst="rect">
            <a:avLst/>
          </a:prstGeom>
        </p:spPr>
      </p:pic>
      <p:sp>
        <p:nvSpPr>
          <p:cNvPr id="4" name="TextBox 3">
            <a:extLst>
              <a:ext uri="{FF2B5EF4-FFF2-40B4-BE49-F238E27FC236}">
                <a16:creationId xmlns:a16="http://schemas.microsoft.com/office/drawing/2014/main" id="{A8106E6C-D499-78AB-26C9-514B711A19D1}"/>
              </a:ext>
            </a:extLst>
          </p:cNvPr>
          <p:cNvSpPr txBox="1"/>
          <p:nvPr/>
        </p:nvSpPr>
        <p:spPr>
          <a:xfrm>
            <a:off x="316319" y="1347545"/>
            <a:ext cx="5645426" cy="646331"/>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https://youtu.be/h75rsj8sZ6c</a:t>
            </a:r>
            <a:endParaRPr lang="en-US" dirty="0">
              <a:solidFill>
                <a:srgbClr val="0070C0"/>
              </a:solidFill>
              <a:latin typeface="Gadugi" panose="020B0502040204020203" pitchFamily="34" charset="0"/>
              <a:ea typeface="Gadugi" panose="020B0502040204020203" pitchFamily="34" charset="0"/>
            </a:endParaRPr>
          </a:p>
          <a:p>
            <a:endParaRPr lang="en-GB"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570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E728-B9E9-4603-ABC3-9C9C271FF34D}"/>
              </a:ext>
            </a:extLst>
          </p:cNvPr>
          <p:cNvSpPr>
            <a:spLocks noGrp="1"/>
          </p:cNvSpPr>
          <p:nvPr>
            <p:ph type="title"/>
          </p:nvPr>
        </p:nvSpPr>
        <p:spPr>
          <a:xfrm>
            <a:off x="434196" y="210250"/>
            <a:ext cx="10058400" cy="1371600"/>
          </a:xfrm>
        </p:spPr>
        <p:txBody>
          <a:bodyPr>
            <a:normAutofit/>
          </a:bodyPr>
          <a:lstStyle/>
          <a:p>
            <a:r>
              <a:rPr lang="en-GB" dirty="0" err="1">
                <a:latin typeface="Gadugi" panose="020B0502040204020203" pitchFamily="34" charset="0"/>
                <a:ea typeface="Gadugi" panose="020B0502040204020203" pitchFamily="34" charset="0"/>
              </a:rPr>
              <a:t>Loz</a:t>
            </a:r>
            <a:r>
              <a:rPr lang="en-GB" dirty="0">
                <a:latin typeface="Gadugi" panose="020B0502040204020203" pitchFamily="34" charset="0"/>
                <a:ea typeface="Gadugi" panose="020B0502040204020203" pitchFamily="34" charset="0"/>
              </a:rPr>
              <a:t> – </a:t>
            </a:r>
            <a:r>
              <a:rPr lang="en-GB" sz="3200" dirty="0">
                <a:latin typeface="Gadugi" panose="020B0502040204020203" pitchFamily="34" charset="0"/>
                <a:ea typeface="Gadugi" panose="020B0502040204020203" pitchFamily="34" charset="0"/>
              </a:rPr>
              <a:t>Space Artist</a:t>
            </a:r>
          </a:p>
        </p:txBody>
      </p:sp>
      <p:sp>
        <p:nvSpPr>
          <p:cNvPr id="5" name="Content Placeholder 2">
            <a:extLst>
              <a:ext uri="{FF2B5EF4-FFF2-40B4-BE49-F238E27FC236}">
                <a16:creationId xmlns:a16="http://schemas.microsoft.com/office/drawing/2014/main" id="{FDBC9B92-1FAA-D44F-E241-9696635D21E8}"/>
              </a:ext>
            </a:extLst>
          </p:cNvPr>
          <p:cNvSpPr>
            <a:spLocks noGrp="1"/>
          </p:cNvSpPr>
          <p:nvPr>
            <p:ph idx="1"/>
          </p:nvPr>
        </p:nvSpPr>
        <p:spPr>
          <a:xfrm>
            <a:off x="333555" y="5034015"/>
            <a:ext cx="10058400" cy="1556993"/>
          </a:xfrm>
        </p:spPr>
        <p:txBody>
          <a:bodyPr>
            <a:normAutofit/>
          </a:bodyPr>
          <a:lstStyle/>
          <a:p>
            <a:r>
              <a:rPr lang="en-GB" sz="1600" b="0" i="0" dirty="0">
                <a:solidFill>
                  <a:srgbClr val="4D5156"/>
                </a:solidFill>
                <a:effectLst/>
                <a:latin typeface="Gadugi" panose="020B0502040204020203" pitchFamily="34" charset="0"/>
                <a:ea typeface="Gadugi" panose="020B0502040204020203" pitchFamily="34" charset="0"/>
              </a:rPr>
              <a:t>The average salary for a </a:t>
            </a:r>
            <a:r>
              <a:rPr lang="en-GB" sz="1600" b="1" i="0" dirty="0">
                <a:solidFill>
                  <a:srgbClr val="302C2C"/>
                </a:solidFill>
                <a:effectLst/>
                <a:latin typeface="Gadugi" panose="020B0502040204020203" pitchFamily="34" charset="0"/>
                <a:ea typeface="Gadugi" panose="020B0502040204020203" pitchFamily="34" charset="0"/>
              </a:rPr>
              <a:t>Graphic Artist </a:t>
            </a:r>
            <a:r>
              <a:rPr lang="en-GB" sz="1600" b="0" i="0" dirty="0">
                <a:solidFill>
                  <a:srgbClr val="4D5156"/>
                </a:solidFill>
                <a:effectLst/>
                <a:latin typeface="Gadugi" panose="020B0502040204020203" pitchFamily="34" charset="0"/>
                <a:ea typeface="Gadugi" panose="020B0502040204020203" pitchFamily="34" charset="0"/>
              </a:rPr>
              <a:t>in the UK is </a:t>
            </a:r>
            <a:r>
              <a:rPr lang="en-GB" sz="1600" b="1" i="0" dirty="0">
                <a:solidFill>
                  <a:srgbClr val="302C2C"/>
                </a:solidFill>
                <a:effectLst/>
                <a:latin typeface="Gadugi" panose="020B0502040204020203" pitchFamily="34" charset="0"/>
                <a:ea typeface="Gadugi" panose="020B0502040204020203" pitchFamily="34" charset="0"/>
              </a:rPr>
              <a:t>£19,897</a:t>
            </a:r>
            <a:r>
              <a:rPr lang="en-GB" sz="1600" b="0" i="0" dirty="0">
                <a:solidFill>
                  <a:srgbClr val="4D5156"/>
                </a:solidFill>
                <a:effectLst/>
                <a:latin typeface="Gadugi" panose="020B0502040204020203" pitchFamily="34" charset="0"/>
                <a:ea typeface="Gadugi" panose="020B0502040204020203" pitchFamily="34" charset="0"/>
              </a:rPr>
              <a:t>.</a:t>
            </a:r>
            <a:endParaRPr lang="en-GB" sz="1600" dirty="0">
              <a:solidFill>
                <a:srgbClr val="00B0F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endParaRP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https://nationalcareers.service.gov.uk/job-profiles/fine-artist</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https://www.payscale.com/research/UK/Job=Graphic_Artist/Salary</a:t>
            </a:r>
            <a:endParaRPr lang="en-GB" sz="1600" dirty="0">
              <a:solidFill>
                <a:srgbClr val="0070C0"/>
              </a:solidFill>
              <a:latin typeface="Gadugi" panose="020B0502040204020203" pitchFamily="34" charset="0"/>
              <a:ea typeface="Gadugi" panose="020B0502040204020203" pitchFamily="34" charset="0"/>
            </a:endParaRPr>
          </a:p>
          <a:p>
            <a:r>
              <a:rPr lang="en-GB" sz="1600" dirty="0">
                <a:solidFill>
                  <a:srgbClr val="00B0F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a:t>
            </a:r>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fine-artist</a:t>
            </a:r>
            <a:endParaRPr lang="en-GB" sz="1600" dirty="0">
              <a:solidFill>
                <a:srgbClr val="0070C0"/>
              </a:solidFill>
              <a:latin typeface="Gadugi" panose="020B0502040204020203" pitchFamily="34" charset="0"/>
              <a:ea typeface="Gadugi" panose="020B0502040204020203" pitchFamily="34" charset="0"/>
            </a:endParaRPr>
          </a:p>
        </p:txBody>
      </p:sp>
      <p:sp>
        <p:nvSpPr>
          <p:cNvPr id="6" name="TextBox 5">
            <a:extLst>
              <a:ext uri="{FF2B5EF4-FFF2-40B4-BE49-F238E27FC236}">
                <a16:creationId xmlns:a16="http://schemas.microsoft.com/office/drawing/2014/main" id="{61B05D2B-A4CC-D7C9-98C5-10B565B40936}"/>
              </a:ext>
            </a:extLst>
          </p:cNvPr>
          <p:cNvSpPr txBox="1"/>
          <p:nvPr/>
        </p:nvSpPr>
        <p:spPr>
          <a:xfrm>
            <a:off x="7384211" y="457200"/>
            <a:ext cx="4373593" cy="5632311"/>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b="0" i="0" dirty="0">
                <a:solidFill>
                  <a:srgbClr val="0B0C0C"/>
                </a:solidFill>
                <a:effectLst/>
                <a:latin typeface="Gadugi" panose="020B0502040204020203" pitchFamily="34" charset="0"/>
                <a:ea typeface="Gadugi" panose="020B0502040204020203" pitchFamily="34" charset="0"/>
              </a:rPr>
              <a:t>A university course, a college course or self-teaching</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You'll need a high level of skill and talent in your chosen art form. To develop these skills, you could train by doing a degree or postgraduate award in: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art and design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art history</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fine art</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visual arts</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graphic arts</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a foundation diploma in art and design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a degree in a relevant subject for postgraduate study</a:t>
            </a:r>
          </a:p>
        </p:txBody>
      </p:sp>
      <p:sp>
        <p:nvSpPr>
          <p:cNvPr id="3" name="Rectangle 2">
            <a:extLst>
              <a:ext uri="{FF2B5EF4-FFF2-40B4-BE49-F238E27FC236}">
                <a16:creationId xmlns:a16="http://schemas.microsoft.com/office/drawing/2014/main" id="{E49858E9-258E-A270-0310-C84870CCF8E9}"/>
              </a:ext>
            </a:extLst>
          </p:cNvPr>
          <p:cNvSpPr/>
          <p:nvPr/>
        </p:nvSpPr>
        <p:spPr>
          <a:xfrm>
            <a:off x="6096000"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a:t>
            </a:r>
          </a:p>
        </p:txBody>
      </p:sp>
      <p:pic>
        <p:nvPicPr>
          <p:cNvPr id="8" name="Online Media 7" title="Find Your Space: Loz – Space Artist">
            <a:hlinkClick r:id="" action="ppaction://media"/>
            <a:extLst>
              <a:ext uri="{FF2B5EF4-FFF2-40B4-BE49-F238E27FC236}">
                <a16:creationId xmlns:a16="http://schemas.microsoft.com/office/drawing/2014/main" id="{CD762599-3AF1-E701-E598-3FB42CBCE704}"/>
              </a:ext>
            </a:extLst>
          </p:cNvPr>
          <p:cNvPicPr>
            <a:picLocks noRot="1" noChangeAspect="1"/>
          </p:cNvPicPr>
          <p:nvPr>
            <a:videoFile r:link="rId1"/>
          </p:nvPr>
        </p:nvPicPr>
        <p:blipFill>
          <a:blip r:embed="rId6"/>
          <a:stretch>
            <a:fillRect/>
          </a:stretch>
        </p:blipFill>
        <p:spPr>
          <a:xfrm>
            <a:off x="881847" y="1956002"/>
            <a:ext cx="5214153" cy="2945996"/>
          </a:xfrm>
          <a:prstGeom prst="rect">
            <a:avLst/>
          </a:prstGeom>
        </p:spPr>
      </p:pic>
      <p:sp>
        <p:nvSpPr>
          <p:cNvPr id="4" name="TextBox 3">
            <a:extLst>
              <a:ext uri="{FF2B5EF4-FFF2-40B4-BE49-F238E27FC236}">
                <a16:creationId xmlns:a16="http://schemas.microsoft.com/office/drawing/2014/main" id="{F614028D-9F7B-8B98-BCFD-F758698AD144}"/>
              </a:ext>
            </a:extLst>
          </p:cNvPr>
          <p:cNvSpPr txBox="1"/>
          <p:nvPr/>
        </p:nvSpPr>
        <p:spPr>
          <a:xfrm>
            <a:off x="815009" y="1321904"/>
            <a:ext cx="5214152" cy="646331"/>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https://youtu.be/5Raf0pc_y3s</a:t>
            </a:r>
            <a:endParaRPr lang="en-US" dirty="0">
              <a:solidFill>
                <a:srgbClr val="0070C0"/>
              </a:solidFill>
              <a:latin typeface="Gadugi" panose="020B0502040204020203" pitchFamily="34" charset="0"/>
              <a:ea typeface="Gadugi" panose="020B0502040204020203" pitchFamily="34" charset="0"/>
            </a:endParaRPr>
          </a:p>
          <a:p>
            <a:endParaRPr lang="en-GB"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1519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DC63-87A5-C689-0663-8FEA632E2CFD}"/>
              </a:ext>
            </a:extLst>
          </p:cNvPr>
          <p:cNvSpPr>
            <a:spLocks noGrp="1"/>
          </p:cNvSpPr>
          <p:nvPr>
            <p:ph type="title"/>
          </p:nvPr>
        </p:nvSpPr>
        <p:spPr>
          <a:xfrm>
            <a:off x="344968" y="217285"/>
            <a:ext cx="10058400" cy="1371600"/>
          </a:xfrm>
        </p:spPr>
        <p:txBody>
          <a:bodyPr/>
          <a:lstStyle/>
          <a:p>
            <a:r>
              <a:rPr lang="en-GB" dirty="0">
                <a:latin typeface="Gadugi" panose="020B0502040204020203" pitchFamily="34" charset="0"/>
                <a:ea typeface="Gadugi" panose="020B0502040204020203" pitchFamily="34" charset="0"/>
              </a:rPr>
              <a:t>Joanne – </a:t>
            </a:r>
            <a:r>
              <a:rPr lang="en-GB" sz="3200" dirty="0">
                <a:latin typeface="Gadugi" panose="020B0502040204020203" pitchFamily="34" charset="0"/>
                <a:ea typeface="Gadugi" panose="020B0502040204020203" pitchFamily="34" charset="0"/>
              </a:rPr>
              <a:t>Space Lawyer</a:t>
            </a:r>
            <a:endParaRPr lang="en-GB" dirty="0">
              <a:latin typeface="Gadugi" panose="020B0502040204020203" pitchFamily="34" charset="0"/>
              <a:ea typeface="Gadugi" panose="020B0502040204020203" pitchFamily="34" charset="0"/>
            </a:endParaRPr>
          </a:p>
        </p:txBody>
      </p:sp>
      <p:sp>
        <p:nvSpPr>
          <p:cNvPr id="8" name="Content Placeholder 2">
            <a:extLst>
              <a:ext uri="{FF2B5EF4-FFF2-40B4-BE49-F238E27FC236}">
                <a16:creationId xmlns:a16="http://schemas.microsoft.com/office/drawing/2014/main" id="{A9DAE25A-3370-190F-2B9E-6CAF136C9227}"/>
              </a:ext>
            </a:extLst>
          </p:cNvPr>
          <p:cNvSpPr>
            <a:spLocks noGrp="1"/>
          </p:cNvSpPr>
          <p:nvPr>
            <p:ph idx="1"/>
          </p:nvPr>
        </p:nvSpPr>
        <p:spPr>
          <a:xfrm>
            <a:off x="344968" y="5076413"/>
            <a:ext cx="6975175" cy="1431985"/>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 </a:t>
            </a:r>
            <a:r>
              <a:rPr lang="en-GB" sz="1600" b="1" dirty="0">
                <a:solidFill>
                  <a:schemeClr val="tx1">
                    <a:lumMod val="75000"/>
                    <a:lumOff val="25000"/>
                  </a:schemeClr>
                </a:solidFill>
                <a:latin typeface="Gadugi" panose="020B0502040204020203" pitchFamily="34" charset="0"/>
                <a:ea typeface="Gadugi" panose="020B0502040204020203" pitchFamily="34" charset="0"/>
              </a:rPr>
              <a:t>Lawyer</a:t>
            </a:r>
            <a:r>
              <a:rPr lang="en-GB" sz="1600" b="1" dirty="0">
                <a:solidFill>
                  <a:srgbClr val="5F6368"/>
                </a:solidFill>
                <a:latin typeface="Gadugi" panose="020B0502040204020203" pitchFamily="34" charset="0"/>
                <a:ea typeface="Gadugi" panose="020B0502040204020203" pitchFamily="34" charset="0"/>
              </a:rPr>
              <a:t>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rgbClr val="302C2C"/>
                </a:solidFill>
                <a:latin typeface="Gadugi" panose="020B0502040204020203" pitchFamily="34" charset="0"/>
                <a:ea typeface="Gadugi" panose="020B0502040204020203" pitchFamily="34" charset="0"/>
              </a:rPr>
              <a:t>£50,736</a:t>
            </a:r>
            <a:r>
              <a:rPr lang="en-GB" sz="1600" dirty="0">
                <a:solidFill>
                  <a:srgbClr val="4D5156"/>
                </a:solidFill>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https://nationalcareers.service.gov.uk/job-profiles/solicitor</a:t>
            </a:r>
            <a:r>
              <a:rPr lang="en-GB" sz="1600" dirty="0">
                <a:solidFill>
                  <a:srgbClr val="0070C0"/>
                </a:solidFill>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https://www.payscale.com/research/UK/Job=Attorney_</a:t>
            </a:r>
            <a:endParaRPr lang="en-GB" sz="1600" b="0" i="0" dirty="0">
              <a:solidFill>
                <a:srgbClr val="0070C0"/>
              </a:solidFill>
              <a:effectLst/>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https://www.prospects.ac.uk/job-profiles/solicitor</a:t>
            </a:r>
            <a:endParaRPr lang="en-GB" sz="1600" dirty="0">
              <a:latin typeface="Gadugi" panose="020B0502040204020203" pitchFamily="34" charset="0"/>
              <a:ea typeface="Gadugi" panose="020B0502040204020203" pitchFamily="34" charset="0"/>
            </a:endParaRPr>
          </a:p>
          <a:p>
            <a:endParaRPr lang="en-GB" sz="1600" dirty="0">
              <a:latin typeface="Gadugi" panose="020B0502040204020203" pitchFamily="34" charset="0"/>
              <a:ea typeface="Gadugi" panose="020B0502040204020203" pitchFamily="34" charset="0"/>
            </a:endParaRPr>
          </a:p>
        </p:txBody>
      </p:sp>
      <p:sp>
        <p:nvSpPr>
          <p:cNvPr id="5" name="TextBox 4">
            <a:extLst>
              <a:ext uri="{FF2B5EF4-FFF2-40B4-BE49-F238E27FC236}">
                <a16:creationId xmlns:a16="http://schemas.microsoft.com/office/drawing/2014/main" id="{97B2A75F-B6F6-BA58-4ABE-F9D3294A93F3}"/>
              </a:ext>
            </a:extLst>
          </p:cNvPr>
          <p:cNvSpPr txBox="1"/>
          <p:nvPr/>
        </p:nvSpPr>
        <p:spPr>
          <a:xfrm>
            <a:off x="7403710" y="474345"/>
            <a:ext cx="4374311" cy="6186309"/>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an apprenticeship, working towards this role and the traditional solicitor qualifying route until 2032</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In order to qualify, you must:</a:t>
            </a:r>
          </a:p>
          <a:p>
            <a:pPr>
              <a:buFont typeface="Arial" panose="020B0604020202020204" pitchFamily="34" charset="0"/>
              <a:buChar char="•"/>
            </a:pPr>
            <a:r>
              <a:rPr lang="en-GB" b="0" dirty="0">
                <a:effectLst/>
                <a:latin typeface="Gadugi" panose="020B0502040204020203" pitchFamily="34" charset="0"/>
                <a:ea typeface="Gadugi" panose="020B0502040204020203" pitchFamily="34" charset="0"/>
              </a:rPr>
              <a:t> take an undergraduate degree or equivalent qualification, in any subject</a:t>
            </a:r>
          </a:p>
          <a:p>
            <a:pPr>
              <a:buFont typeface="Arial" panose="020B0604020202020204" pitchFamily="34" charset="0"/>
              <a:buChar char="•"/>
            </a:pPr>
            <a:r>
              <a:rPr lang="en-GB" b="0" dirty="0">
                <a:effectLst/>
                <a:latin typeface="Gadugi" panose="020B0502040204020203" pitchFamily="34" charset="0"/>
                <a:ea typeface="Gadugi" panose="020B0502040204020203" pitchFamily="34" charset="0"/>
              </a:rPr>
              <a:t> pass part 1 and 2 of the Solicitors Qualifying Exam (SQE)</a:t>
            </a:r>
          </a:p>
          <a:p>
            <a:pPr>
              <a:buFont typeface="Arial" panose="020B0604020202020204" pitchFamily="34" charset="0"/>
              <a:buChar char="•"/>
            </a:pPr>
            <a:r>
              <a:rPr lang="en-GB" b="0" dirty="0">
                <a:effectLst/>
                <a:latin typeface="Gadugi" panose="020B0502040204020203" pitchFamily="34" charset="0"/>
                <a:ea typeface="Gadugi" panose="020B0502040204020203" pitchFamily="34" charset="0"/>
              </a:rPr>
              <a:t> complete 2 years (or equivalent if part-time) qualifying work experience</a:t>
            </a:r>
          </a:p>
          <a:p>
            <a:pPr>
              <a:buFont typeface="Arial" panose="020B0604020202020204" pitchFamily="34" charset="0"/>
              <a:buChar char="•"/>
            </a:pPr>
            <a:r>
              <a:rPr lang="en-GB" b="0" dirty="0">
                <a:effectLst/>
                <a:latin typeface="Gadugi" panose="020B0502040204020203" pitchFamily="34" charset="0"/>
                <a:ea typeface="Gadugi" panose="020B0502040204020203" pitchFamily="34" charset="0"/>
              </a:rPr>
              <a:t> meet the character and suitability requirements of the Solicitors Regulation Authority (SRA)</a:t>
            </a:r>
          </a:p>
          <a:p>
            <a:r>
              <a:rPr lang="en-GB" b="0" dirty="0">
                <a:effectLst/>
                <a:latin typeface="Gadugi" panose="020B0502040204020203" pitchFamily="34" charset="0"/>
                <a:ea typeface="Gadugi" panose="020B0502040204020203" pitchFamily="34" charset="0"/>
              </a:rPr>
              <a:t>Though your degree does not have to be in Law, you will need some legal knowledge to pass the SQE.</a:t>
            </a:r>
          </a:p>
          <a:p>
            <a:r>
              <a:rPr lang="en-GB" b="0" dirty="0">
                <a:effectLst/>
                <a:latin typeface="Gadugi" panose="020B0502040204020203" pitchFamily="34" charset="0"/>
                <a:ea typeface="Gadugi" panose="020B0502040204020203" pitchFamily="34" charset="0"/>
              </a:rPr>
              <a:t>To study Law at some universities you'll need to pass the Law National Aptitude Test (LNAT).</a:t>
            </a:r>
          </a:p>
        </p:txBody>
      </p:sp>
      <p:sp>
        <p:nvSpPr>
          <p:cNvPr id="3" name="Rectangle 2">
            <a:extLst>
              <a:ext uri="{FF2B5EF4-FFF2-40B4-BE49-F238E27FC236}">
                <a16:creationId xmlns:a16="http://schemas.microsoft.com/office/drawing/2014/main" id="{D8D53944-8DA7-5A75-58A9-1BE56AF4F553}"/>
              </a:ext>
            </a:extLst>
          </p:cNvPr>
          <p:cNvSpPr/>
          <p:nvPr/>
        </p:nvSpPr>
        <p:spPr>
          <a:xfrm>
            <a:off x="6096000"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Gadugi" panose="020B0502040204020203" pitchFamily="34" charset="0"/>
                <a:ea typeface="Gadugi" panose="020B0502040204020203" pitchFamily="34" charset="0"/>
              </a:rPr>
              <a:t>L</a:t>
            </a:r>
          </a:p>
        </p:txBody>
      </p:sp>
      <p:pic>
        <p:nvPicPr>
          <p:cNvPr id="4" name="Online Media 3" title="Find Your Space: Joanne – Space Lawyer">
            <a:hlinkClick r:id="" action="ppaction://media"/>
            <a:extLst>
              <a:ext uri="{FF2B5EF4-FFF2-40B4-BE49-F238E27FC236}">
                <a16:creationId xmlns:a16="http://schemas.microsoft.com/office/drawing/2014/main" id="{AEEE3BBE-1037-5234-2377-57295CF0E822}"/>
              </a:ext>
            </a:extLst>
          </p:cNvPr>
          <p:cNvPicPr>
            <a:picLocks noRot="1" noChangeAspect="1"/>
          </p:cNvPicPr>
          <p:nvPr>
            <a:videoFile r:link="rId1"/>
          </p:nvPr>
        </p:nvPicPr>
        <p:blipFill>
          <a:blip r:embed="rId6"/>
          <a:stretch>
            <a:fillRect/>
          </a:stretch>
        </p:blipFill>
        <p:spPr>
          <a:xfrm>
            <a:off x="931653" y="1970071"/>
            <a:ext cx="5164347" cy="2917857"/>
          </a:xfrm>
          <a:prstGeom prst="rect">
            <a:avLst/>
          </a:prstGeom>
        </p:spPr>
      </p:pic>
      <p:sp>
        <p:nvSpPr>
          <p:cNvPr id="9" name="TextBox 8">
            <a:extLst>
              <a:ext uri="{FF2B5EF4-FFF2-40B4-BE49-F238E27FC236}">
                <a16:creationId xmlns:a16="http://schemas.microsoft.com/office/drawing/2014/main" id="{6400C988-4A40-C20C-9694-A889501FAAA2}"/>
              </a:ext>
            </a:extLst>
          </p:cNvPr>
          <p:cNvSpPr txBox="1"/>
          <p:nvPr/>
        </p:nvSpPr>
        <p:spPr>
          <a:xfrm>
            <a:off x="552090" y="3799631"/>
            <a:ext cx="5995359" cy="923330"/>
          </a:xfrm>
          <a:prstGeom prst="rect">
            <a:avLst/>
          </a:prstGeom>
          <a:solidFill>
            <a:schemeClr val="accent3">
              <a:lumMod val="40000"/>
              <a:lumOff val="60000"/>
            </a:schemeClr>
          </a:solidFill>
          <a:ln>
            <a:solidFill>
              <a:schemeClr val="tx1"/>
            </a:solidFill>
          </a:ln>
        </p:spPr>
        <p:txBody>
          <a:bodyPr wrap="square">
            <a:spAutoFit/>
          </a:bodyPr>
          <a:lstStyle/>
          <a:p>
            <a:pPr marL="0" indent="0">
              <a:buNone/>
            </a:pPr>
            <a:r>
              <a:rPr lang="en-GB" dirty="0">
                <a:solidFill>
                  <a:srgbClr val="485D65"/>
                </a:solidFill>
                <a:latin typeface="Gadugi" panose="020B0502040204020203" pitchFamily="34" charset="0"/>
                <a:ea typeface="Gadugi" panose="020B0502040204020203" pitchFamily="34" charset="0"/>
              </a:rPr>
              <a:t>Lawyer is a general term referring to anyone who is qualified to give legal advice as a licensed legal practitioner. This includes solicitors and barristers.</a:t>
            </a:r>
          </a:p>
        </p:txBody>
      </p:sp>
      <p:sp>
        <p:nvSpPr>
          <p:cNvPr id="6" name="TextBox 5">
            <a:extLst>
              <a:ext uri="{FF2B5EF4-FFF2-40B4-BE49-F238E27FC236}">
                <a16:creationId xmlns:a16="http://schemas.microsoft.com/office/drawing/2014/main" id="{BE90274F-1ACF-57EF-9BBF-7CAA77660075}"/>
              </a:ext>
            </a:extLst>
          </p:cNvPr>
          <p:cNvSpPr txBox="1"/>
          <p:nvPr/>
        </p:nvSpPr>
        <p:spPr>
          <a:xfrm>
            <a:off x="655983" y="1321904"/>
            <a:ext cx="5237921" cy="646331"/>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https://youtu.be/QjHyLCmq53E</a:t>
            </a:r>
            <a:endParaRPr lang="en-US" dirty="0">
              <a:solidFill>
                <a:srgbClr val="0070C0"/>
              </a:solidFill>
              <a:latin typeface="Gadugi" panose="020B0502040204020203" pitchFamily="34" charset="0"/>
              <a:ea typeface="Gadugi" panose="020B0502040204020203" pitchFamily="34" charset="0"/>
            </a:endParaRPr>
          </a:p>
          <a:p>
            <a:endParaRPr lang="en-GB"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239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466A-A6B9-DA24-A57E-11C5B1B5EC03}"/>
              </a:ext>
            </a:extLst>
          </p:cNvPr>
          <p:cNvSpPr>
            <a:spLocks noGrp="1"/>
          </p:cNvSpPr>
          <p:nvPr>
            <p:ph type="title"/>
          </p:nvPr>
        </p:nvSpPr>
        <p:spPr>
          <a:xfrm>
            <a:off x="4714638" y="357996"/>
            <a:ext cx="7130521" cy="1371600"/>
          </a:xfrm>
        </p:spPr>
        <p:txBody>
          <a:bodyPr/>
          <a:lstStyle/>
          <a:p>
            <a:pPr algn="ctr"/>
            <a:r>
              <a:rPr lang="en-GB" dirty="0">
                <a:latin typeface="Gadugi" panose="020B0502040204020203" pitchFamily="34" charset="0"/>
                <a:ea typeface="Gadugi" panose="020B0502040204020203" pitchFamily="34" charset="0"/>
              </a:rPr>
              <a:t>Why work in the UK space sector?</a:t>
            </a:r>
          </a:p>
        </p:txBody>
      </p:sp>
      <p:sp>
        <p:nvSpPr>
          <p:cNvPr id="3" name="Content Placeholder 2">
            <a:extLst>
              <a:ext uri="{FF2B5EF4-FFF2-40B4-BE49-F238E27FC236}">
                <a16:creationId xmlns:a16="http://schemas.microsoft.com/office/drawing/2014/main" id="{0BBF829F-3423-AD3D-79C6-9E7841C80FBC}"/>
              </a:ext>
            </a:extLst>
          </p:cNvPr>
          <p:cNvSpPr>
            <a:spLocks noGrp="1"/>
          </p:cNvSpPr>
          <p:nvPr>
            <p:ph idx="1"/>
          </p:nvPr>
        </p:nvSpPr>
        <p:spPr>
          <a:xfrm>
            <a:off x="5337471" y="2006807"/>
            <a:ext cx="6244928" cy="4343400"/>
          </a:xfrm>
          <a:solidFill>
            <a:srgbClr val="FAC95A"/>
          </a:solidFill>
          <a:ln>
            <a:solidFill>
              <a:schemeClr val="tx1"/>
            </a:solidFill>
          </a:ln>
        </p:spPr>
        <p:txBody>
          <a:bodyPr>
            <a:normAutofit lnSpcReduction="10000"/>
          </a:bodyPr>
          <a:lstStyle/>
          <a:p>
            <a:pPr marL="0" indent="0" algn="l">
              <a:buNone/>
            </a:pPr>
            <a:r>
              <a:rPr lang="en-GB" sz="2400" dirty="0">
                <a:solidFill>
                  <a:srgbClr val="0B0C0C"/>
                </a:solidFill>
                <a:latin typeface="Gadugi" panose="020B0502040204020203" pitchFamily="34" charset="0"/>
                <a:ea typeface="Gadugi" panose="020B0502040204020203" pitchFamily="34" charset="0"/>
              </a:rPr>
              <a:t>S</a:t>
            </a:r>
            <a:r>
              <a:rPr lang="en-GB" sz="2400" b="0" i="0" dirty="0">
                <a:solidFill>
                  <a:srgbClr val="0B0C0C"/>
                </a:solidFill>
                <a:effectLst/>
                <a:latin typeface="Gadugi" panose="020B0502040204020203" pitchFamily="34" charset="0"/>
                <a:ea typeface="Gadugi" panose="020B0502040204020203" pitchFamily="34" charset="0"/>
              </a:rPr>
              <a:t>pace is one of the fastest growing sectors of the UK economy, supporting jobs for some 117,000 people. With the motivation, and the right skills and qualifications, you could join them.</a:t>
            </a:r>
          </a:p>
          <a:p>
            <a:pPr marL="0" indent="0" algn="l">
              <a:buNone/>
            </a:pPr>
            <a:r>
              <a:rPr lang="en-GB" sz="2400" b="0" i="0" dirty="0">
                <a:solidFill>
                  <a:srgbClr val="0B0C0C"/>
                </a:solidFill>
                <a:effectLst/>
                <a:latin typeface="Gadugi" panose="020B0502040204020203" pitchFamily="34" charset="0"/>
                <a:ea typeface="Gadugi" panose="020B0502040204020203" pitchFamily="34" charset="0"/>
              </a:rPr>
              <a:t>Careers in space cover everything from building spacecraft and designing satellites, to co-ordinating disaster relief and forecasting future climate. You could also help develop new technology, search for life on distant worlds or work with astronauts.</a:t>
            </a:r>
          </a:p>
          <a:p>
            <a:pPr marL="0" indent="0">
              <a:buNone/>
            </a:pPr>
            <a:endParaRPr lang="en-GB" sz="2400" dirty="0">
              <a:latin typeface="Gadugi" panose="020B0502040204020203" pitchFamily="34" charset="0"/>
              <a:ea typeface="Gadugi" panose="020B0502040204020203" pitchFamily="34" charset="0"/>
            </a:endParaRPr>
          </a:p>
        </p:txBody>
      </p:sp>
      <p:pic>
        <p:nvPicPr>
          <p:cNvPr id="8" name="Picture 7">
            <a:extLst>
              <a:ext uri="{FF2B5EF4-FFF2-40B4-BE49-F238E27FC236}">
                <a16:creationId xmlns:a16="http://schemas.microsoft.com/office/drawing/2014/main" id="{B23D1B5C-DCDB-136E-14F1-3A223787338A}"/>
              </a:ext>
            </a:extLst>
          </p:cNvPr>
          <p:cNvPicPr>
            <a:picLocks noChangeAspect="1"/>
          </p:cNvPicPr>
          <p:nvPr/>
        </p:nvPicPr>
        <p:blipFill>
          <a:blip r:embed="rId2"/>
          <a:stretch>
            <a:fillRect/>
          </a:stretch>
        </p:blipFill>
        <p:spPr>
          <a:xfrm>
            <a:off x="346841" y="381000"/>
            <a:ext cx="4367797" cy="6246419"/>
          </a:xfrm>
          <a:prstGeom prst="rect">
            <a:avLst/>
          </a:prstGeom>
          <a:ln w="28575">
            <a:solidFill>
              <a:schemeClr val="tx1"/>
            </a:solidFill>
          </a:ln>
        </p:spPr>
      </p:pic>
    </p:spTree>
    <p:extLst>
      <p:ext uri="{BB962C8B-B14F-4D97-AF65-F5344CB8AC3E}">
        <p14:creationId xmlns:p14="http://schemas.microsoft.com/office/powerpoint/2010/main" val="255645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9FB9-8B7F-A763-2EE7-A8725EE164D6}"/>
              </a:ext>
            </a:extLst>
          </p:cNvPr>
          <p:cNvSpPr>
            <a:spLocks noGrp="1"/>
          </p:cNvSpPr>
          <p:nvPr>
            <p:ph type="title"/>
          </p:nvPr>
        </p:nvSpPr>
        <p:spPr>
          <a:xfrm>
            <a:off x="353682" y="210250"/>
            <a:ext cx="7147704" cy="1371600"/>
          </a:xfrm>
        </p:spPr>
        <p:txBody>
          <a:bodyPr/>
          <a:lstStyle/>
          <a:p>
            <a:r>
              <a:rPr lang="en-GB" dirty="0">
                <a:latin typeface="Gadugi" panose="020B0502040204020203" pitchFamily="34" charset="0"/>
                <a:ea typeface="Gadugi" panose="020B0502040204020203" pitchFamily="34" charset="0"/>
              </a:rPr>
              <a:t>Colin –</a:t>
            </a:r>
            <a:r>
              <a:rPr lang="en-GB" sz="3200" dirty="0">
                <a:latin typeface="Gadugi" panose="020B0502040204020203" pitchFamily="34" charset="0"/>
                <a:ea typeface="Gadugi" panose="020B0502040204020203" pitchFamily="34" charset="0"/>
              </a:rPr>
              <a:t> Space Weather Expert</a:t>
            </a:r>
          </a:p>
        </p:txBody>
      </p:sp>
      <p:sp>
        <p:nvSpPr>
          <p:cNvPr id="5" name="Content Placeholder 2">
            <a:extLst>
              <a:ext uri="{FF2B5EF4-FFF2-40B4-BE49-F238E27FC236}">
                <a16:creationId xmlns:a16="http://schemas.microsoft.com/office/drawing/2014/main" id="{7BF5EAC1-EF63-8860-13C9-95E1E63E8438}"/>
              </a:ext>
            </a:extLst>
          </p:cNvPr>
          <p:cNvSpPr>
            <a:spLocks noGrp="1"/>
          </p:cNvSpPr>
          <p:nvPr>
            <p:ph idx="1"/>
          </p:nvPr>
        </p:nvSpPr>
        <p:spPr>
          <a:xfrm>
            <a:off x="353682" y="5027861"/>
            <a:ext cx="7720641" cy="1510963"/>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 </a:t>
            </a:r>
            <a:r>
              <a:rPr lang="en-GB" sz="1600" b="1" dirty="0">
                <a:solidFill>
                  <a:schemeClr val="tx1">
                    <a:lumMod val="75000"/>
                    <a:lumOff val="25000"/>
                  </a:schemeClr>
                </a:solidFill>
                <a:latin typeface="Gadugi" panose="020B0502040204020203" pitchFamily="34" charset="0"/>
                <a:ea typeface="Gadugi" panose="020B0502040204020203" pitchFamily="34" charset="0"/>
              </a:rPr>
              <a:t>Scientific Researcher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rgbClr val="302C2C"/>
                </a:solidFill>
                <a:latin typeface="Gadugi" panose="020B0502040204020203" pitchFamily="34" charset="0"/>
                <a:ea typeface="Gadugi" panose="020B0502040204020203" pitchFamily="34" charset="0"/>
              </a:rPr>
              <a:t>£32,151</a:t>
            </a:r>
            <a:r>
              <a:rPr lang="en-GB" sz="1600" dirty="0">
                <a:solidFill>
                  <a:srgbClr val="4D5156"/>
                </a:solidFill>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https://nationalcareers.service.gov.uk/job-profiles/research-scientist</a:t>
            </a:r>
            <a:endParaRPr lang="en-GB" sz="1600" dirty="0">
              <a:solidFill>
                <a:srgbClr val="0070C0"/>
              </a:solidFill>
              <a:latin typeface="Gadugi" panose="020B0502040204020203" pitchFamily="34" charset="0"/>
              <a:ea typeface="Gadugi" panose="020B0502040204020203" pitchFamily="34" charset="0"/>
            </a:endParaRP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https://www.payscale.com/research/UK/Job=Researcher%2C_Scientific/Salary</a:t>
            </a:r>
            <a:endParaRPr lang="en-GB" sz="1600" dirty="0">
              <a:solidFill>
                <a:srgbClr val="0070C0"/>
              </a:solidFill>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https://www.prospects.ac.uk/job-profiles/research-scientist-physical-sciences</a:t>
            </a:r>
            <a:endParaRPr lang="en-GB" sz="1600" dirty="0">
              <a:latin typeface="Gadugi" panose="020B0502040204020203" pitchFamily="34" charset="0"/>
              <a:ea typeface="Gadugi" panose="020B0502040204020203" pitchFamily="34" charset="0"/>
            </a:endParaRPr>
          </a:p>
          <a:p>
            <a:endParaRPr lang="en-GB" sz="1600" dirty="0">
              <a:latin typeface="Gadugi" panose="020B0502040204020203" pitchFamily="34" charset="0"/>
              <a:ea typeface="Gadugi" panose="020B0502040204020203" pitchFamily="34" charset="0"/>
            </a:endParaRPr>
          </a:p>
        </p:txBody>
      </p:sp>
      <p:sp>
        <p:nvSpPr>
          <p:cNvPr id="6" name="TextBox 5">
            <a:extLst>
              <a:ext uri="{FF2B5EF4-FFF2-40B4-BE49-F238E27FC236}">
                <a16:creationId xmlns:a16="http://schemas.microsoft.com/office/drawing/2014/main" id="{8CD03A2C-0941-57B3-E5AA-50BB11DC761F}"/>
              </a:ext>
            </a:extLst>
          </p:cNvPr>
          <p:cNvSpPr txBox="1"/>
          <p:nvPr/>
        </p:nvSpPr>
        <p:spPr>
          <a:xfrm>
            <a:off x="7366959" y="457200"/>
            <a:ext cx="4399472" cy="5355312"/>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 a university course.</a:t>
            </a:r>
          </a:p>
          <a:p>
            <a:pPr algn="l"/>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You usually need a first or 2:1 (upper second class) degree in a science subject to become a research scientist. Most research scientists continue to study for a postgraduate qualification like a PhD.</a:t>
            </a:r>
          </a:p>
          <a:p>
            <a:r>
              <a:rPr lang="en-GB" b="0" dirty="0">
                <a:solidFill>
                  <a:srgbClr val="0B0C0C"/>
                </a:solidFill>
                <a:effectLst/>
                <a:latin typeface="Gadugi" panose="020B0502040204020203" pitchFamily="34" charset="0"/>
                <a:ea typeface="Gadugi" panose="020B0502040204020203" pitchFamily="34" charset="0"/>
              </a:rPr>
              <a:t>You could study an integrated postgraduate master's course. These courses include independent research and are designed to lead directly to a PhD.</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a degree in a relevant subject for postgraduate study</a:t>
            </a:r>
          </a:p>
        </p:txBody>
      </p:sp>
      <p:sp>
        <p:nvSpPr>
          <p:cNvPr id="3" name="Rectangle 2">
            <a:extLst>
              <a:ext uri="{FF2B5EF4-FFF2-40B4-BE49-F238E27FC236}">
                <a16:creationId xmlns:a16="http://schemas.microsoft.com/office/drawing/2014/main" id="{6D9068E5-5B63-81E4-ABBE-0D22325981E5}"/>
              </a:ext>
            </a:extLst>
          </p:cNvPr>
          <p:cNvSpPr/>
          <p:nvPr/>
        </p:nvSpPr>
        <p:spPr>
          <a:xfrm>
            <a:off x="6096000"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R</a:t>
            </a:r>
          </a:p>
        </p:txBody>
      </p:sp>
      <p:pic>
        <p:nvPicPr>
          <p:cNvPr id="7" name="Online Media 6" title="Find Your Space: Colin – Space Weather Expert">
            <a:hlinkClick r:id="" action="ppaction://media"/>
            <a:extLst>
              <a:ext uri="{FF2B5EF4-FFF2-40B4-BE49-F238E27FC236}">
                <a16:creationId xmlns:a16="http://schemas.microsoft.com/office/drawing/2014/main" id="{F7C4022F-FD21-2CF4-6EEB-BA009C7C4E7E}"/>
              </a:ext>
            </a:extLst>
          </p:cNvPr>
          <p:cNvPicPr>
            <a:picLocks noRot="1" noChangeAspect="1"/>
          </p:cNvPicPr>
          <p:nvPr>
            <a:videoFile r:link="rId1"/>
          </p:nvPr>
        </p:nvPicPr>
        <p:blipFill>
          <a:blip r:embed="rId6"/>
          <a:stretch>
            <a:fillRect/>
          </a:stretch>
        </p:blipFill>
        <p:spPr>
          <a:xfrm>
            <a:off x="881848" y="1956002"/>
            <a:ext cx="5214152" cy="2945996"/>
          </a:xfrm>
          <a:prstGeom prst="rect">
            <a:avLst/>
          </a:prstGeom>
        </p:spPr>
      </p:pic>
      <p:sp>
        <p:nvSpPr>
          <p:cNvPr id="4" name="TextBox 3">
            <a:extLst>
              <a:ext uri="{FF2B5EF4-FFF2-40B4-BE49-F238E27FC236}">
                <a16:creationId xmlns:a16="http://schemas.microsoft.com/office/drawing/2014/main" id="{E48696EB-B624-F7A0-9325-670F09415249}"/>
              </a:ext>
            </a:extLst>
          </p:cNvPr>
          <p:cNvSpPr txBox="1"/>
          <p:nvPr/>
        </p:nvSpPr>
        <p:spPr>
          <a:xfrm>
            <a:off x="812273" y="1309671"/>
            <a:ext cx="5214151"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https://youtu.be/FOrhX4RFPhs</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423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F77E-9F0C-98BB-B3A4-59D274FCEA63}"/>
              </a:ext>
            </a:extLst>
          </p:cNvPr>
          <p:cNvSpPr>
            <a:spLocks noGrp="1"/>
          </p:cNvSpPr>
          <p:nvPr>
            <p:ph type="title"/>
          </p:nvPr>
        </p:nvSpPr>
        <p:spPr>
          <a:xfrm>
            <a:off x="369211" y="308262"/>
            <a:ext cx="6455434" cy="1371600"/>
          </a:xfrm>
        </p:spPr>
        <p:txBody>
          <a:bodyPr>
            <a:normAutofit/>
          </a:bodyPr>
          <a:lstStyle/>
          <a:p>
            <a:r>
              <a:rPr lang="en-GB" dirty="0">
                <a:latin typeface="Gadugi" panose="020B0502040204020203" pitchFamily="34" charset="0"/>
                <a:ea typeface="Gadugi" panose="020B0502040204020203" pitchFamily="34" charset="0"/>
              </a:rPr>
              <a:t>Sarah – </a:t>
            </a:r>
            <a:r>
              <a:rPr lang="en-GB" sz="3200" dirty="0">
                <a:latin typeface="Gadugi" panose="020B0502040204020203" pitchFamily="34" charset="0"/>
                <a:ea typeface="Gadugi" panose="020B0502040204020203" pitchFamily="34" charset="0"/>
              </a:rPr>
              <a:t>Research Fellow and Lecturer (astronomer)</a:t>
            </a:r>
            <a:endParaRPr lang="en-GB" sz="3600" dirty="0">
              <a:latin typeface="Gadugi" panose="020B0502040204020203" pitchFamily="34" charset="0"/>
              <a:ea typeface="Gadugi" panose="020B0502040204020203" pitchFamily="34" charset="0"/>
            </a:endParaRPr>
          </a:p>
        </p:txBody>
      </p:sp>
      <p:sp>
        <p:nvSpPr>
          <p:cNvPr id="5" name="Content Placeholder 2">
            <a:extLst>
              <a:ext uri="{FF2B5EF4-FFF2-40B4-BE49-F238E27FC236}">
                <a16:creationId xmlns:a16="http://schemas.microsoft.com/office/drawing/2014/main" id="{7CC02AD5-8B14-4F51-656A-4B117FC1BEC3}"/>
              </a:ext>
            </a:extLst>
          </p:cNvPr>
          <p:cNvSpPr>
            <a:spLocks noGrp="1"/>
          </p:cNvSpPr>
          <p:nvPr>
            <p:ph idx="1"/>
          </p:nvPr>
        </p:nvSpPr>
        <p:spPr>
          <a:xfrm>
            <a:off x="369211" y="5036828"/>
            <a:ext cx="7079411" cy="1494676"/>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 </a:t>
            </a:r>
            <a:r>
              <a:rPr lang="en-GB" sz="1600" b="1" dirty="0">
                <a:solidFill>
                  <a:schemeClr val="tx1">
                    <a:lumMod val="75000"/>
                    <a:lumOff val="25000"/>
                  </a:schemeClr>
                </a:solidFill>
                <a:latin typeface="Gadugi" panose="020B0502040204020203" pitchFamily="34" charset="0"/>
                <a:ea typeface="Gadugi" panose="020B0502040204020203" pitchFamily="34" charset="0"/>
              </a:rPr>
              <a:t>Research Fellow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rgbClr val="302C2C"/>
                </a:solidFill>
                <a:latin typeface="Gadugi" panose="020B0502040204020203" pitchFamily="34" charset="0"/>
                <a:ea typeface="Gadugi" panose="020B0502040204020203" pitchFamily="34" charset="0"/>
              </a:rPr>
              <a:t>£34,373</a:t>
            </a:r>
            <a:r>
              <a:rPr lang="en-GB" sz="1600" dirty="0">
                <a:solidFill>
                  <a:srgbClr val="4D5156"/>
                </a:solidFill>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https://nationalcareers.service.gov.uk/job-profiles/astronomer</a:t>
            </a:r>
            <a:r>
              <a:rPr lang="en-GB" sz="1600" dirty="0">
                <a:solidFill>
                  <a:srgbClr val="0070C0"/>
                </a:solidFill>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https://www.payscale.com/research/UK/Job=Research_Fellow/Salary</a:t>
            </a:r>
            <a:r>
              <a:rPr lang="en-GB" sz="1600" dirty="0">
                <a:solidFill>
                  <a:srgbClr val="0070C0"/>
                </a:solidFill>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https://www.prospects.ac.uk/job-profiles/astronomer</a:t>
            </a:r>
            <a:endParaRPr lang="en-GB" sz="1600" dirty="0">
              <a:solidFill>
                <a:srgbClr val="0070C0"/>
              </a:solidFill>
              <a:latin typeface="Gadugi" panose="020B0502040204020203" pitchFamily="34" charset="0"/>
              <a:ea typeface="Gadugi" panose="020B0502040204020203" pitchFamily="34" charset="0"/>
            </a:endParaRPr>
          </a:p>
        </p:txBody>
      </p:sp>
      <p:sp>
        <p:nvSpPr>
          <p:cNvPr id="6" name="TextBox 5">
            <a:extLst>
              <a:ext uri="{FF2B5EF4-FFF2-40B4-BE49-F238E27FC236}">
                <a16:creationId xmlns:a16="http://schemas.microsoft.com/office/drawing/2014/main" id="{E38C8384-822D-8512-6775-40321C294A3C}"/>
              </a:ext>
            </a:extLst>
          </p:cNvPr>
          <p:cNvSpPr txBox="1"/>
          <p:nvPr/>
        </p:nvSpPr>
        <p:spPr>
          <a:xfrm>
            <a:off x="7388237" y="457200"/>
            <a:ext cx="4360940" cy="6001643"/>
          </a:xfrm>
          <a:prstGeom prst="rect">
            <a:avLst/>
          </a:prstGeom>
          <a:noFill/>
          <a:ln>
            <a:solidFill>
              <a:schemeClr val="tx1"/>
            </a:solidFill>
          </a:ln>
        </p:spPr>
        <p:txBody>
          <a:bodyPr wrap="square">
            <a:spAutoFit/>
          </a:bodyPr>
          <a:lstStyle/>
          <a:p>
            <a:pPr algn="l"/>
            <a:r>
              <a:rPr lang="en-GB" sz="1600" b="0" i="0" dirty="0">
                <a:solidFill>
                  <a:srgbClr val="0B0C0C"/>
                </a:solidFill>
                <a:effectLst/>
                <a:latin typeface="Gadugi" panose="020B0502040204020203" pitchFamily="34" charset="0"/>
                <a:ea typeface="Gadugi" panose="020B0502040204020203" pitchFamily="34" charset="0"/>
              </a:rPr>
              <a:t>You can get into this job through a university course.</a:t>
            </a:r>
          </a:p>
          <a:p>
            <a:r>
              <a:rPr lang="en-GB" sz="1600" b="1" dirty="0">
                <a:solidFill>
                  <a:srgbClr val="0B0C0C"/>
                </a:solidFill>
                <a:effectLst/>
                <a:latin typeface="Gadugi" panose="020B0502040204020203" pitchFamily="34" charset="0"/>
                <a:ea typeface="Gadugi" panose="020B0502040204020203" pitchFamily="34" charset="0"/>
              </a:rPr>
              <a:t>University</a:t>
            </a:r>
          </a:p>
          <a:p>
            <a:r>
              <a:rPr lang="en-GB" sz="1600" b="0" dirty="0">
                <a:solidFill>
                  <a:srgbClr val="0B0C0C"/>
                </a:solidFill>
                <a:effectLst/>
                <a:latin typeface="Gadugi" panose="020B0502040204020203" pitchFamily="34" charset="0"/>
                <a:ea typeface="Gadugi" panose="020B0502040204020203" pitchFamily="34" charset="0"/>
              </a:rPr>
              <a:t>You'll need a degree and postgraduate qualification to work as an astronomer. You'll usually need to have achieved a first or a 2:1 in your degree.</a:t>
            </a:r>
          </a:p>
          <a:p>
            <a:r>
              <a:rPr lang="en-GB" sz="1600" b="0" dirty="0">
                <a:solidFill>
                  <a:srgbClr val="0B0C0C"/>
                </a:solidFill>
                <a:effectLst/>
                <a:latin typeface="Gadugi" panose="020B0502040204020203" pitchFamily="34" charset="0"/>
                <a:ea typeface="Gadugi" panose="020B0502040204020203" pitchFamily="34" charset="0"/>
              </a:rPr>
              <a:t>Relevant subjects include:</a:t>
            </a:r>
          </a:p>
          <a:p>
            <a:r>
              <a:rPr lang="en-GB" sz="1600" b="0" dirty="0">
                <a:solidFill>
                  <a:srgbClr val="0B0C0C"/>
                </a:solidFill>
                <a:effectLst/>
                <a:latin typeface="Gadugi" panose="020B0502040204020203" pitchFamily="34" charset="0"/>
                <a:ea typeface="Gadugi" panose="020B0502040204020203" pitchFamily="34" charset="0"/>
              </a:rPr>
              <a:t>Maths, physics, astrophysics, geophysics, astronomy, space science.</a:t>
            </a:r>
          </a:p>
          <a:p>
            <a:r>
              <a:rPr lang="en-GB" sz="1600" b="0" dirty="0">
                <a:solidFill>
                  <a:srgbClr val="0B0C0C"/>
                </a:solidFill>
                <a:effectLst/>
                <a:latin typeface="Gadugi" panose="020B0502040204020203" pitchFamily="34" charset="0"/>
                <a:ea typeface="Gadugi" panose="020B0502040204020203" pitchFamily="34" charset="0"/>
              </a:rPr>
              <a:t>You can also do a 4-year degree to get a postgraduate qualification like a master of physics. These courses include more independent research and can lead directly onto a PhD.</a:t>
            </a:r>
          </a:p>
          <a:p>
            <a:r>
              <a:rPr lang="en-GB" sz="1600" b="1" dirty="0">
                <a:solidFill>
                  <a:srgbClr val="0B0C0C"/>
                </a:solidFill>
                <a:effectLst/>
                <a:latin typeface="Gadugi" panose="020B0502040204020203" pitchFamily="34" charset="0"/>
                <a:ea typeface="Gadugi" panose="020B0502040204020203" pitchFamily="34" charset="0"/>
              </a:rPr>
              <a:t>Entry requirements</a:t>
            </a:r>
          </a:p>
          <a:p>
            <a:r>
              <a:rPr lang="en-GB" sz="160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5 GCSEs at grades 9 to 4 (A* to C), or equivalent, including English, maths and science</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2 or 3 A levels, or equivalent, including maths and physics</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a degree in a relevant subject for postgraduate study</a:t>
            </a:r>
          </a:p>
        </p:txBody>
      </p:sp>
      <p:sp>
        <p:nvSpPr>
          <p:cNvPr id="3" name="Rectangle 2">
            <a:extLst>
              <a:ext uri="{FF2B5EF4-FFF2-40B4-BE49-F238E27FC236}">
                <a16:creationId xmlns:a16="http://schemas.microsoft.com/office/drawing/2014/main" id="{09AEB773-3CAC-6779-5F36-ECF26DEAD24D}"/>
              </a:ext>
            </a:extLst>
          </p:cNvPr>
          <p:cNvSpPr/>
          <p:nvPr/>
        </p:nvSpPr>
        <p:spPr>
          <a:xfrm>
            <a:off x="6096002" y="257929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F</a:t>
            </a:r>
          </a:p>
        </p:txBody>
      </p:sp>
      <p:pic>
        <p:nvPicPr>
          <p:cNvPr id="7" name="Online Media 6" title="Find Your Space: Sarah - Astronomer">
            <a:hlinkClick r:id="" action="ppaction://media"/>
            <a:extLst>
              <a:ext uri="{FF2B5EF4-FFF2-40B4-BE49-F238E27FC236}">
                <a16:creationId xmlns:a16="http://schemas.microsoft.com/office/drawing/2014/main" id="{6D1CFB07-48A9-BEE1-454E-4C079D602D8A}"/>
              </a:ext>
            </a:extLst>
          </p:cNvPr>
          <p:cNvPicPr>
            <a:picLocks noRot="1" noChangeAspect="1"/>
          </p:cNvPicPr>
          <p:nvPr>
            <a:videoFile r:link="rId1"/>
          </p:nvPr>
        </p:nvPicPr>
        <p:blipFill>
          <a:blip r:embed="rId6"/>
          <a:stretch>
            <a:fillRect/>
          </a:stretch>
        </p:blipFill>
        <p:spPr>
          <a:xfrm>
            <a:off x="897114" y="1960316"/>
            <a:ext cx="5198885" cy="2937370"/>
          </a:xfrm>
          <a:prstGeom prst="rect">
            <a:avLst/>
          </a:prstGeom>
        </p:spPr>
      </p:pic>
      <p:sp>
        <p:nvSpPr>
          <p:cNvPr id="4" name="TextBox 3">
            <a:extLst>
              <a:ext uri="{FF2B5EF4-FFF2-40B4-BE49-F238E27FC236}">
                <a16:creationId xmlns:a16="http://schemas.microsoft.com/office/drawing/2014/main" id="{040A7D67-F99B-25ED-30C7-C4954B91CA2C}"/>
              </a:ext>
            </a:extLst>
          </p:cNvPr>
          <p:cNvSpPr txBox="1"/>
          <p:nvPr/>
        </p:nvSpPr>
        <p:spPr>
          <a:xfrm>
            <a:off x="817601" y="1497023"/>
            <a:ext cx="5513625"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https://youtu.be/q9MqPVQHQXU</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0991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0978-637D-262D-685B-B9686D904212}"/>
              </a:ext>
            </a:extLst>
          </p:cNvPr>
          <p:cNvSpPr>
            <a:spLocks noGrp="1"/>
          </p:cNvSpPr>
          <p:nvPr>
            <p:ph type="title"/>
          </p:nvPr>
        </p:nvSpPr>
        <p:spPr>
          <a:xfrm>
            <a:off x="356558" y="325848"/>
            <a:ext cx="7698638" cy="1371600"/>
          </a:xfrm>
        </p:spPr>
        <p:txBody>
          <a:bodyPr/>
          <a:lstStyle/>
          <a:p>
            <a:r>
              <a:rPr lang="en-GB" dirty="0">
                <a:latin typeface="Gadugi" panose="020B0502040204020203" pitchFamily="34" charset="0"/>
                <a:ea typeface="Gadugi" panose="020B0502040204020203" pitchFamily="34" charset="0"/>
              </a:rPr>
              <a:t>David</a:t>
            </a:r>
            <a:r>
              <a:rPr lang="en-GB" sz="3600" dirty="0">
                <a:latin typeface="Gadugi" panose="020B0502040204020203" pitchFamily="34" charset="0"/>
                <a:ea typeface="Gadugi" panose="020B0502040204020203" pitchFamily="34" charset="0"/>
              </a:rPr>
              <a:t> – </a:t>
            </a:r>
            <a:r>
              <a:rPr lang="en-GB" sz="3200" dirty="0">
                <a:latin typeface="Gadugi" panose="020B0502040204020203" pitchFamily="34" charset="0"/>
                <a:ea typeface="Gadugi" panose="020B0502040204020203" pitchFamily="34" charset="0"/>
              </a:rPr>
              <a:t>Space Education Manager</a:t>
            </a:r>
          </a:p>
        </p:txBody>
      </p:sp>
      <p:sp>
        <p:nvSpPr>
          <p:cNvPr id="5" name="Content Placeholder 2">
            <a:extLst>
              <a:ext uri="{FF2B5EF4-FFF2-40B4-BE49-F238E27FC236}">
                <a16:creationId xmlns:a16="http://schemas.microsoft.com/office/drawing/2014/main" id="{45C5A887-1151-21F9-D311-A2BA9025433D}"/>
              </a:ext>
            </a:extLst>
          </p:cNvPr>
          <p:cNvSpPr>
            <a:spLocks noGrp="1"/>
          </p:cNvSpPr>
          <p:nvPr>
            <p:ph idx="1"/>
          </p:nvPr>
        </p:nvSpPr>
        <p:spPr>
          <a:xfrm>
            <a:off x="356558" y="4959652"/>
            <a:ext cx="7206291" cy="1345887"/>
          </a:xfrm>
        </p:spPr>
        <p:txBody>
          <a:bodyPr>
            <a:noAutofit/>
          </a:bodyPr>
          <a:lstStyle/>
          <a:p>
            <a:r>
              <a:rPr lang="en-GB" sz="1600" dirty="0">
                <a:solidFill>
                  <a:srgbClr val="4D5156"/>
                </a:solidFill>
                <a:latin typeface="Gadugi" panose="020B0502040204020203" pitchFamily="34" charset="0"/>
                <a:ea typeface="Gadugi" panose="020B0502040204020203" pitchFamily="34" charset="0"/>
              </a:rPr>
              <a:t>The average salary for a</a:t>
            </a:r>
            <a:r>
              <a:rPr lang="en-GB" sz="1600" b="1" dirty="0">
                <a:solidFill>
                  <a:srgbClr val="302C2C"/>
                </a:solidFill>
                <a:latin typeface="Gadugi" panose="020B0502040204020203" pitchFamily="34" charset="0"/>
                <a:ea typeface="Gadugi" panose="020B0502040204020203" pitchFamily="34" charset="0"/>
              </a:rPr>
              <a:t> Program Manager (General) </a:t>
            </a:r>
            <a:r>
              <a:rPr lang="en-GB" sz="1600" b="1" dirty="0">
                <a:solidFill>
                  <a:srgbClr val="5F6368"/>
                </a:solidFill>
                <a:latin typeface="Gadugi" panose="020B0502040204020203" pitchFamily="34" charset="0"/>
                <a:ea typeface="Gadugi" panose="020B0502040204020203" pitchFamily="34" charset="0"/>
              </a:rPr>
              <a:t> </a:t>
            </a:r>
            <a:r>
              <a:rPr lang="en-GB" sz="1600" dirty="0">
                <a:solidFill>
                  <a:srgbClr val="4D5156"/>
                </a:solidFill>
                <a:latin typeface="Gadugi" panose="020B0502040204020203" pitchFamily="34" charset="0"/>
                <a:ea typeface="Gadugi" panose="020B0502040204020203" pitchFamily="34" charset="0"/>
              </a:rPr>
              <a:t>in the UK is </a:t>
            </a:r>
            <a:r>
              <a:rPr lang="en-GB" sz="1600" b="1" dirty="0">
                <a:solidFill>
                  <a:schemeClr val="tx1">
                    <a:lumMod val="75000"/>
                    <a:lumOff val="25000"/>
                  </a:schemeClr>
                </a:solidFill>
                <a:latin typeface="Gadugi" panose="020B0502040204020203" pitchFamily="34" charset="0"/>
                <a:ea typeface="Gadugi" panose="020B0502040204020203" pitchFamily="34" charset="0"/>
              </a:rPr>
              <a:t>£50,990</a:t>
            </a:r>
            <a:r>
              <a:rPr lang="en-GB" sz="1600" dirty="0">
                <a:solidFill>
                  <a:srgbClr val="4D5156"/>
                </a:solidFill>
                <a:latin typeface="Gadugi" panose="020B0502040204020203" pitchFamily="34" charset="0"/>
                <a:ea typeface="Gadugi" panose="020B0502040204020203" pitchFamily="34" charset="0"/>
              </a:rPr>
              <a:t>. </a:t>
            </a:r>
            <a:endParaRPr lang="en-GB" sz="1600" dirty="0">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https://www.payscale.com/research/UK/Job=Program_Manage</a:t>
            </a:r>
            <a:r>
              <a:rPr lang="en-GB" sz="1600" dirty="0">
                <a:solidFill>
                  <a:srgbClr val="0070C0"/>
                </a:solidFill>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https://www.prospects.ac.uk/job-profiles/project-manager</a:t>
            </a:r>
            <a:r>
              <a:rPr lang="en-GB" sz="1600" dirty="0">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ED95F9E-1A18-F98E-3C8E-377711EF8495}"/>
              </a:ext>
            </a:extLst>
          </p:cNvPr>
          <p:cNvSpPr txBox="1"/>
          <p:nvPr/>
        </p:nvSpPr>
        <p:spPr>
          <a:xfrm>
            <a:off x="7349706" y="457200"/>
            <a:ext cx="4390845" cy="4524315"/>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working towards this role or a graduate training scheme.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Getting a degree in any subject can help you get into this type of job, although business or project management may give you an advantage.</a:t>
            </a:r>
          </a:p>
          <a:p>
            <a:r>
              <a:rPr lang="en-GB" b="0" dirty="0">
                <a:solidFill>
                  <a:srgbClr val="0B0C0C"/>
                </a:solidFill>
                <a:effectLst/>
                <a:latin typeface="Gadugi" panose="020B0502040204020203" pitchFamily="34" charset="0"/>
                <a:ea typeface="Gadugi" panose="020B0502040204020203" pitchFamily="34" charset="0"/>
              </a:rPr>
              <a:t>You can take postgraduate qualifications in project management to increase your understanding, though they are not essential for getting into the role.</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6" name="Rectangle 5">
            <a:extLst>
              <a:ext uri="{FF2B5EF4-FFF2-40B4-BE49-F238E27FC236}">
                <a16:creationId xmlns:a16="http://schemas.microsoft.com/office/drawing/2014/main" id="{C9734CC9-ADBB-79B9-EBF9-C88575FDF2B3}"/>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T</a:t>
            </a:r>
          </a:p>
        </p:txBody>
      </p:sp>
      <p:pic>
        <p:nvPicPr>
          <p:cNvPr id="4" name="Online Media 3" title="Find Your Space: David – Space Educator">
            <a:hlinkClick r:id="" action="ppaction://media"/>
            <a:extLst>
              <a:ext uri="{FF2B5EF4-FFF2-40B4-BE49-F238E27FC236}">
                <a16:creationId xmlns:a16="http://schemas.microsoft.com/office/drawing/2014/main" id="{E27969E0-CF2E-BFA9-FB7C-A670624438D9}"/>
              </a:ext>
            </a:extLst>
          </p:cNvPr>
          <p:cNvPicPr>
            <a:picLocks noRot="1" noChangeAspect="1"/>
          </p:cNvPicPr>
          <p:nvPr>
            <a:videoFile r:link="rId1"/>
          </p:nvPr>
        </p:nvPicPr>
        <p:blipFill>
          <a:blip r:embed="rId5"/>
          <a:stretch>
            <a:fillRect/>
          </a:stretch>
        </p:blipFill>
        <p:spPr>
          <a:xfrm>
            <a:off x="893934" y="1959416"/>
            <a:ext cx="5202066" cy="2939168"/>
          </a:xfrm>
          <a:prstGeom prst="rect">
            <a:avLst/>
          </a:prstGeom>
        </p:spPr>
      </p:pic>
      <p:sp>
        <p:nvSpPr>
          <p:cNvPr id="7" name="TextBox 6">
            <a:extLst>
              <a:ext uri="{FF2B5EF4-FFF2-40B4-BE49-F238E27FC236}">
                <a16:creationId xmlns:a16="http://schemas.microsoft.com/office/drawing/2014/main" id="{504EDC92-C5FC-C4F0-9575-480DDC6ED482}"/>
              </a:ext>
            </a:extLst>
          </p:cNvPr>
          <p:cNvSpPr txBox="1"/>
          <p:nvPr/>
        </p:nvSpPr>
        <p:spPr>
          <a:xfrm>
            <a:off x="821047" y="1351904"/>
            <a:ext cx="5347840"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https://youtu.be/m8ip44PjkwI</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1062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359393"/>
            <a:ext cx="10058400" cy="1371600"/>
          </a:xfrm>
        </p:spPr>
        <p:txBody>
          <a:bodyPr/>
          <a:lstStyle/>
          <a:p>
            <a:r>
              <a:rPr lang="en-GB" dirty="0">
                <a:latin typeface="Gadugi" panose="020B0502040204020203" pitchFamily="34" charset="0"/>
                <a:ea typeface="Gadugi" panose="020B0502040204020203" pitchFamily="34" charset="0"/>
              </a:rPr>
              <a:t>Dhara – </a:t>
            </a:r>
            <a:r>
              <a:rPr lang="en-GB" sz="3200" dirty="0">
                <a:latin typeface="Gadugi" panose="020B0502040204020203" pitchFamily="34" charset="0"/>
                <a:ea typeface="Gadugi" panose="020B0502040204020203" pitchFamily="34" charset="0"/>
              </a:rPr>
              <a:t>Space Expert</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002291"/>
            <a:ext cx="7464723"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Subject matter expert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£35,000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https://www.payscale.com/research/UK/Skill=Subject_Matter_Expert/Salary</a:t>
            </a:r>
            <a:r>
              <a:rPr lang="en-GB" sz="1600" b="0" i="0" dirty="0">
                <a:solidFill>
                  <a:srgbClr val="0070C0"/>
                </a:solidFill>
                <a:effectLst/>
                <a:latin typeface="Gadugi" panose="020B0502040204020203" pitchFamily="34" charset="0"/>
                <a:ea typeface="Gadugi" panose="020B0502040204020203" pitchFamily="34" charset="0"/>
              </a:rPr>
              <a:t> </a:t>
            </a:r>
            <a:endParaRPr lang="en-GB" sz="1600" dirty="0">
              <a:solidFill>
                <a:srgbClr val="0070C0"/>
              </a:solidFill>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https://www.prospects.ac.uk/job-profiles/science-writer</a:t>
            </a:r>
            <a:r>
              <a:rPr lang="en-GB" sz="1600" dirty="0">
                <a:solidFill>
                  <a:srgbClr val="0070C0"/>
                </a:solidFill>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4801314"/>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a:t>
            </a:r>
            <a:r>
              <a:rPr lang="en-GB" dirty="0">
                <a:solidFill>
                  <a:srgbClr val="0B0C0C"/>
                </a:solidFill>
                <a:latin typeface="Gadugi" panose="020B0502040204020203" pitchFamily="34" charset="0"/>
                <a:ea typeface="Gadugi" panose="020B0502040204020203" pitchFamily="34" charset="0"/>
              </a:rPr>
              <a:t> or </a:t>
            </a:r>
            <a:r>
              <a:rPr lang="en-GB" b="0" i="0" dirty="0">
                <a:solidFill>
                  <a:srgbClr val="0B0C0C"/>
                </a:solidFill>
                <a:effectLst/>
                <a:latin typeface="Gadugi" panose="020B0502040204020203" pitchFamily="34" charset="0"/>
                <a:ea typeface="Gadugi" panose="020B0502040204020203" pitchFamily="34" charset="0"/>
              </a:rPr>
              <a:t>working towards this role.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Getting a degree in any subject can help you get into this type of job, although a course relevant to the subject you want to be an expert in may give you an advantage.</a:t>
            </a:r>
          </a:p>
          <a:p>
            <a:r>
              <a:rPr lang="en-GB" b="0" dirty="0">
                <a:solidFill>
                  <a:srgbClr val="0B0C0C"/>
                </a:solidFill>
                <a:effectLst/>
                <a:latin typeface="Gadugi" panose="020B0502040204020203" pitchFamily="34" charset="0"/>
                <a:ea typeface="Gadugi" panose="020B0502040204020203" pitchFamily="34" charset="0"/>
              </a:rPr>
              <a:t>You can take postgraduate qualifications in the subject to increase your understanding, though they are not essential for getting into the role.</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C</a:t>
            </a:r>
          </a:p>
        </p:txBody>
      </p:sp>
      <p:pic>
        <p:nvPicPr>
          <p:cNvPr id="4" name="Online Media 3" title="Find Your Space: Dhara – Space Expert">
            <a:hlinkClick r:id="" action="ppaction://media"/>
            <a:extLst>
              <a:ext uri="{FF2B5EF4-FFF2-40B4-BE49-F238E27FC236}">
                <a16:creationId xmlns:a16="http://schemas.microsoft.com/office/drawing/2014/main" id="{13D44147-06C5-A50A-BA0C-0D4BA36DBD8A}"/>
              </a:ext>
            </a:extLst>
          </p:cNvPr>
          <p:cNvPicPr>
            <a:picLocks noRot="1" noChangeAspect="1"/>
          </p:cNvPicPr>
          <p:nvPr>
            <a:videoFile r:link="rId1"/>
          </p:nvPr>
        </p:nvPicPr>
        <p:blipFill>
          <a:blip r:embed="rId5"/>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2" y="1361661"/>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https://youtu.be/OIL8ut6XqnU</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92759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5386"/>
            <a:ext cx="10264176" cy="1371600"/>
          </a:xfrm>
        </p:spPr>
        <p:txBody>
          <a:bodyPr/>
          <a:lstStyle/>
          <a:p>
            <a:r>
              <a:rPr lang="en-GB" dirty="0">
                <a:latin typeface="Gadugi" panose="020B0502040204020203" pitchFamily="34" charset="0"/>
                <a:ea typeface="Gadugi" panose="020B0502040204020203" pitchFamily="34" charset="0"/>
              </a:rPr>
              <a:t>Rochelle – </a:t>
            </a:r>
            <a:r>
              <a:rPr lang="en-GB" sz="3200" dirty="0">
                <a:latin typeface="Gadugi" panose="020B0502040204020203" pitchFamily="34" charset="0"/>
                <a:ea typeface="Gadugi" panose="020B0502040204020203" pitchFamily="34" charset="0"/>
              </a:rPr>
              <a:t>Aerospace Medicine </a:t>
            </a:r>
            <a:br>
              <a:rPr lang="en-GB" sz="3200" dirty="0">
                <a:latin typeface="Gadugi" panose="020B0502040204020203" pitchFamily="34" charset="0"/>
                <a:ea typeface="Gadugi" panose="020B0502040204020203" pitchFamily="34" charset="0"/>
              </a:rPr>
            </a:br>
            <a:r>
              <a:rPr lang="en-GB" sz="3200" dirty="0">
                <a:latin typeface="Gadugi" panose="020B0502040204020203" pitchFamily="34" charset="0"/>
                <a:ea typeface="Gadugi" panose="020B0502040204020203" pitchFamily="34" charset="0"/>
              </a:rPr>
              <a:t>Researcher</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016599"/>
            <a:ext cx="7812378" cy="1591825"/>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Scientific researcher </a:t>
            </a:r>
            <a:r>
              <a:rPr lang="en-GB" sz="1600" i="0" dirty="0">
                <a:effectLst/>
                <a:latin typeface="Gadugi" panose="020B0502040204020203" pitchFamily="34" charset="0"/>
                <a:ea typeface="Gadugi" panose="020B0502040204020203" pitchFamily="34" charset="0"/>
              </a:rPr>
              <a:t>i</a:t>
            </a:r>
            <a:r>
              <a:rPr lang="en-GB" sz="1600" b="0" i="0" dirty="0">
                <a:effectLst/>
                <a:latin typeface="Gadugi" panose="020B0502040204020203" pitchFamily="34" charset="0"/>
                <a:ea typeface="Gadugi" panose="020B0502040204020203" pitchFamily="34" charset="0"/>
              </a:rPr>
              <a:t>n the UK is </a:t>
            </a:r>
            <a:r>
              <a:rPr lang="en-GB" sz="1600" b="1" i="0" dirty="0">
                <a:effectLst/>
                <a:latin typeface="Gadugi" panose="020B0502040204020203" pitchFamily="34" charset="0"/>
                <a:ea typeface="Gadugi" panose="020B0502040204020203" pitchFamily="34" charset="0"/>
              </a:rPr>
              <a:t>£33,000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https://nationalcareers.service.gov.uk/job-profiles/research-scientist</a:t>
            </a:r>
            <a:r>
              <a:rPr lang="en-GB" sz="1600" dirty="0">
                <a:solidFill>
                  <a:srgbClr val="0070C0"/>
                </a:solidFill>
                <a:latin typeface="Gadugi" panose="020B0502040204020203" pitchFamily="34" charset="0"/>
                <a:ea typeface="Gadugi" panose="020B0502040204020203" pitchFamily="34" charset="0"/>
              </a:rPr>
              <a:t> </a:t>
            </a:r>
            <a:endParaRPr lang="en-GB" sz="1600" b="0" i="0" dirty="0">
              <a:solidFill>
                <a:srgbClr val="0070C0"/>
              </a:solidFill>
              <a:effectLst/>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https://www.prospects.ac.uk/job-profiles/research-scientist-medical</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https://www.payscale.com/research/UK/Job=Researcher%2C_Scientific/Salary</a:t>
            </a:r>
            <a:endParaRPr lang="en-GB" sz="1600" b="0" i="0" dirty="0">
              <a:solidFill>
                <a:srgbClr val="0070C0"/>
              </a:solidFill>
              <a:effectLst/>
              <a:latin typeface="Gadugi" panose="020B0502040204020203" pitchFamily="34" charset="0"/>
              <a:ea typeface="Gadugi" panose="020B0502040204020203" pitchFamily="34" charset="0"/>
            </a:endParaRPr>
          </a:p>
          <a:p>
            <a:endParaRPr lang="en-GB" sz="1600" dirty="0">
              <a:solidFill>
                <a:srgbClr val="0070C0"/>
              </a:solidFill>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5632311"/>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a:t>
            </a:r>
            <a:r>
              <a:rPr lang="en-GB" dirty="0">
                <a:solidFill>
                  <a:srgbClr val="0B0C0C"/>
                </a:solidFill>
                <a:latin typeface="Gadugi" panose="020B0502040204020203" pitchFamily="34" charset="0"/>
                <a:ea typeface="Gadugi" panose="020B0502040204020203" pitchFamily="34" charset="0"/>
              </a:rPr>
              <a:t> or </a:t>
            </a:r>
            <a:r>
              <a:rPr lang="en-GB" b="0" i="0" dirty="0">
                <a:solidFill>
                  <a:srgbClr val="0B0C0C"/>
                </a:solidFill>
                <a:effectLst/>
                <a:latin typeface="Gadugi" panose="020B0502040204020203" pitchFamily="34" charset="0"/>
                <a:ea typeface="Gadugi" panose="020B0502040204020203" pitchFamily="34" charset="0"/>
              </a:rPr>
              <a:t>working towards this role.</a:t>
            </a:r>
          </a:p>
          <a:p>
            <a:r>
              <a:rPr lang="en-GB" b="1" dirty="0">
                <a:solidFill>
                  <a:srgbClr val="0B0C0C"/>
                </a:solidFill>
                <a:effectLst/>
                <a:latin typeface="Gadugi" panose="020B0502040204020203" pitchFamily="34" charset="0"/>
                <a:ea typeface="Gadugi" panose="020B0502040204020203" pitchFamily="34" charset="0"/>
              </a:rPr>
              <a:t>University</a:t>
            </a:r>
          </a:p>
          <a:p>
            <a:pPr algn="l"/>
            <a:r>
              <a:rPr lang="en-GB" b="0" i="0" dirty="0">
                <a:effectLst/>
                <a:latin typeface="Gadugi" panose="020B0502040204020203" pitchFamily="34" charset="0"/>
                <a:ea typeface="Gadugi" panose="020B0502040204020203" pitchFamily="34" charset="0"/>
              </a:rPr>
              <a:t>You'll need a good honours degree in a medical or life science subject to become a medical researcher. Relevant subjects include:</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biochemistry</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biomedical sciences</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genetics</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immunology</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medical microbiology</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molecular biology</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pharmacology</a:t>
            </a:r>
          </a:p>
          <a:p>
            <a:pPr algn="l">
              <a:buFont typeface="Arial" panose="020B0604020202020204" pitchFamily="34" charset="0"/>
              <a:buChar char="•"/>
            </a:pPr>
            <a:r>
              <a:rPr lang="en-GB" b="0" i="0" dirty="0">
                <a:effectLst/>
                <a:latin typeface="Gadugi" panose="020B0502040204020203" pitchFamily="34" charset="0"/>
                <a:ea typeface="Gadugi" panose="020B0502040204020203" pitchFamily="34" charset="0"/>
              </a:rPr>
              <a:t> physiology.</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R</a:t>
            </a:r>
          </a:p>
        </p:txBody>
      </p:sp>
      <p:sp>
        <p:nvSpPr>
          <p:cNvPr id="7" name="TextBox 6">
            <a:extLst>
              <a:ext uri="{FF2B5EF4-FFF2-40B4-BE49-F238E27FC236}">
                <a16:creationId xmlns:a16="http://schemas.microsoft.com/office/drawing/2014/main" id="{CCFB6F33-62C3-44CD-3366-258479C8FF36}"/>
              </a:ext>
            </a:extLst>
          </p:cNvPr>
          <p:cNvSpPr txBox="1"/>
          <p:nvPr/>
        </p:nvSpPr>
        <p:spPr>
          <a:xfrm>
            <a:off x="765313" y="1469047"/>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https://youtu.be/d7n4bIIxQB4</a:t>
            </a:r>
            <a:endParaRPr lang="en-US" dirty="0">
              <a:solidFill>
                <a:srgbClr val="0070C0"/>
              </a:solidFill>
              <a:latin typeface="Gadugi" panose="020B0502040204020203" pitchFamily="34" charset="0"/>
              <a:ea typeface="Gadugi" panose="020B0502040204020203" pitchFamily="34" charset="0"/>
            </a:endParaRPr>
          </a:p>
        </p:txBody>
      </p:sp>
      <p:pic>
        <p:nvPicPr>
          <p:cNvPr id="8" name="Online Media 7" title="Find Your Space Series 2: Rochelle - Space Doctor">
            <a:hlinkClick r:id="" action="ppaction://media"/>
            <a:extLst>
              <a:ext uri="{FF2B5EF4-FFF2-40B4-BE49-F238E27FC236}">
                <a16:creationId xmlns:a16="http://schemas.microsoft.com/office/drawing/2014/main" id="{067E713D-221D-FF9F-D6F1-745870739925}"/>
              </a:ext>
            </a:extLst>
          </p:cNvPr>
          <p:cNvPicPr>
            <a:picLocks noRot="1" noChangeAspect="1"/>
          </p:cNvPicPr>
          <p:nvPr>
            <a:videoFile r:link="rId1"/>
          </p:nvPr>
        </p:nvPicPr>
        <p:blipFill>
          <a:blip r:embed="rId7"/>
          <a:stretch>
            <a:fillRect/>
          </a:stretch>
        </p:blipFill>
        <p:spPr>
          <a:xfrm>
            <a:off x="868218" y="1947569"/>
            <a:ext cx="5227782" cy="2953697"/>
          </a:xfrm>
          <a:prstGeom prst="rect">
            <a:avLst/>
          </a:prstGeom>
        </p:spPr>
      </p:pic>
    </p:spTree>
    <p:extLst>
      <p:ext uri="{BB962C8B-B14F-4D97-AF65-F5344CB8AC3E}">
        <p14:creationId xmlns:p14="http://schemas.microsoft.com/office/powerpoint/2010/main" val="32454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76682"/>
            <a:ext cx="10058400" cy="1371600"/>
          </a:xfrm>
        </p:spPr>
        <p:txBody>
          <a:bodyPr/>
          <a:lstStyle/>
          <a:p>
            <a:r>
              <a:rPr lang="en-GB" dirty="0">
                <a:latin typeface="Gadugi" panose="020B0502040204020203" pitchFamily="34" charset="0"/>
                <a:ea typeface="Gadugi" panose="020B0502040204020203" pitchFamily="34" charset="0"/>
              </a:rPr>
              <a:t>Asha – </a:t>
            </a:r>
            <a:r>
              <a:rPr lang="en-GB" sz="3200" dirty="0">
                <a:latin typeface="Gadugi" panose="020B0502040204020203" pitchFamily="34" charset="0"/>
                <a:ea typeface="Gadugi" panose="020B0502040204020203" pitchFamily="34" charset="0"/>
              </a:rPr>
              <a:t>Human Resourcing Advisor</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4961245"/>
            <a:ext cx="8690214"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Human resources manager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£38,000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https://nationalcareers.service.gov.uk/job-profiles/human-resources-officer</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https://www.prospects.ac.uk/job-profiles/human-resources-officer</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https://www.payscale.com/research/UK/Job=Human_Resources_(HR)_Manager/Salary</a:t>
            </a:r>
            <a:endParaRPr lang="en-GB" sz="1600" b="0" i="0" dirty="0">
              <a:solidFill>
                <a:srgbClr val="0070C0"/>
              </a:solidFill>
              <a:effectLst/>
              <a:latin typeface="Gadugi" panose="020B0502040204020203" pitchFamily="34" charset="0"/>
              <a:ea typeface="Gadugi" panose="020B0502040204020203" pitchFamily="34" charset="0"/>
            </a:endParaRPr>
          </a:p>
          <a:p>
            <a:endParaRPr lang="en-GB" sz="1600" dirty="0">
              <a:solidFill>
                <a:srgbClr val="0070C0"/>
              </a:solidFill>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518671" y="556226"/>
            <a:ext cx="4390845" cy="5509200"/>
          </a:xfrm>
          <a:prstGeom prst="rect">
            <a:avLst/>
          </a:prstGeom>
          <a:noFill/>
          <a:ln>
            <a:solidFill>
              <a:schemeClr val="tx1"/>
            </a:solidFill>
          </a:ln>
        </p:spPr>
        <p:txBody>
          <a:bodyPr wrap="square">
            <a:spAutoFit/>
          </a:bodyPr>
          <a:lstStyle/>
          <a:p>
            <a:pPr algn="l"/>
            <a:r>
              <a:rPr lang="en-GB" sz="1600"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sz="1600" b="0" i="0" dirty="0">
                <a:solidFill>
                  <a:srgbClr val="0B0C0C"/>
                </a:solidFill>
                <a:effectLst/>
                <a:latin typeface="Gadugi" panose="020B0502040204020203" pitchFamily="34" charset="0"/>
                <a:ea typeface="Gadugi" panose="020B0502040204020203" pitchFamily="34" charset="0"/>
              </a:rPr>
              <a:t>A university course, a college course, an apprenticeship or specialist courses run by professional bodies</a:t>
            </a:r>
          </a:p>
          <a:p>
            <a:r>
              <a:rPr lang="en-GB" sz="1600" b="1" dirty="0">
                <a:solidFill>
                  <a:srgbClr val="0B0C0C"/>
                </a:solidFill>
                <a:effectLst/>
                <a:latin typeface="Gadugi" panose="020B0502040204020203" pitchFamily="34" charset="0"/>
                <a:ea typeface="Gadugi" panose="020B0502040204020203" pitchFamily="34" charset="0"/>
              </a:rPr>
              <a:t>University</a:t>
            </a:r>
          </a:p>
          <a:p>
            <a:r>
              <a:rPr lang="en-GB" sz="1600" b="0" dirty="0">
                <a:solidFill>
                  <a:srgbClr val="0B0C0C"/>
                </a:solidFill>
                <a:effectLst/>
                <a:latin typeface="Gadugi" panose="020B0502040204020203" pitchFamily="34" charset="0"/>
                <a:ea typeface="Gadugi" panose="020B0502040204020203" pitchFamily="34" charset="0"/>
              </a:rPr>
              <a:t>You could do a foundation degree, higher national diploma or degree in any subject. You could then apply for a graduate HR training scheme.</a:t>
            </a:r>
          </a:p>
          <a:p>
            <a:r>
              <a:rPr lang="en-GB" sz="1600" b="0" dirty="0">
                <a:solidFill>
                  <a:srgbClr val="0B0C0C"/>
                </a:solidFill>
                <a:effectLst/>
                <a:latin typeface="Gadugi" panose="020B0502040204020203" pitchFamily="34" charset="0"/>
                <a:ea typeface="Gadugi" panose="020B0502040204020203" pitchFamily="34" charset="0"/>
              </a:rPr>
              <a:t>You may have an advantage if you study an HR related subject like:</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human resources management</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business management and human resources</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psychology</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economics</a:t>
            </a:r>
          </a:p>
          <a:p>
            <a:r>
              <a:rPr lang="en-GB" sz="1600" b="1" dirty="0">
                <a:solidFill>
                  <a:srgbClr val="0B0C0C"/>
                </a:solidFill>
                <a:effectLst/>
                <a:latin typeface="Gadugi" panose="020B0502040204020203" pitchFamily="34" charset="0"/>
                <a:ea typeface="Gadugi" panose="020B0502040204020203" pitchFamily="34" charset="0"/>
              </a:rPr>
              <a:t>Entry requirements</a:t>
            </a:r>
          </a:p>
          <a:p>
            <a:r>
              <a:rPr lang="en-GB" sz="160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1 or 2 A levels, or equivalent, for a foundation degree or higher national diploma</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sz="1600" b="0" dirty="0">
                <a:solidFill>
                  <a:srgbClr val="0B0C0C"/>
                </a:solidFill>
                <a:effectLst/>
                <a:latin typeface="Gadugi" panose="020B0502040204020203" pitchFamily="34" charset="0"/>
                <a:ea typeface="Gadugi" panose="020B0502040204020203" pitchFamily="34" charset="0"/>
              </a:rPr>
              <a:t> a degree in any subject for a postgraduate course</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H</a:t>
            </a:r>
          </a:p>
        </p:txBody>
      </p:sp>
      <p:pic>
        <p:nvPicPr>
          <p:cNvPr id="8" name="Online Media 7" title="Find Your Space Series 2: Asha - Space Human Resources">
            <a:hlinkClick r:id="" action="ppaction://media"/>
            <a:extLst>
              <a:ext uri="{FF2B5EF4-FFF2-40B4-BE49-F238E27FC236}">
                <a16:creationId xmlns:a16="http://schemas.microsoft.com/office/drawing/2014/main" id="{F3B22354-91D4-1A2E-E6D1-02E4C7AD7EF4}"/>
              </a:ext>
            </a:extLst>
          </p:cNvPr>
          <p:cNvPicPr>
            <a:picLocks noRot="1" noChangeAspect="1"/>
          </p:cNvPicPr>
          <p:nvPr>
            <a:videoFile r:link="rId1"/>
          </p:nvPr>
        </p:nvPicPr>
        <p:blipFill>
          <a:blip r:embed="rId5"/>
          <a:stretch>
            <a:fillRect/>
          </a:stretch>
        </p:blipFill>
        <p:spPr>
          <a:xfrm>
            <a:off x="905774" y="1962761"/>
            <a:ext cx="5190225" cy="2932477"/>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2" y="1361661"/>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https://youtu.be/s3a89gEPgUo</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1835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378664" y="234381"/>
            <a:ext cx="10058400" cy="1371600"/>
          </a:xfrm>
        </p:spPr>
        <p:txBody>
          <a:bodyPr/>
          <a:lstStyle/>
          <a:p>
            <a:r>
              <a:rPr lang="en-GB" dirty="0">
                <a:latin typeface="Gadugi" panose="020B0502040204020203" pitchFamily="34" charset="0"/>
                <a:ea typeface="Gadugi" panose="020B0502040204020203" pitchFamily="34" charset="0"/>
              </a:rPr>
              <a:t>Angela – </a:t>
            </a:r>
            <a:r>
              <a:rPr lang="en-GB" sz="3200" dirty="0">
                <a:latin typeface="Gadugi" panose="020B0502040204020203" pitchFamily="34" charset="0"/>
                <a:ea typeface="Gadugi" panose="020B0502040204020203" pitchFamily="34" charset="0"/>
              </a:rPr>
              <a:t>Manufacturing Process </a:t>
            </a:r>
            <a:br>
              <a:rPr lang="en-GB" sz="3200" dirty="0">
                <a:latin typeface="Gadugi" panose="020B0502040204020203" pitchFamily="34" charset="0"/>
                <a:ea typeface="Gadugi" panose="020B0502040204020203" pitchFamily="34" charset="0"/>
              </a:rPr>
            </a:br>
            <a:r>
              <a:rPr lang="en-GB" sz="3200" dirty="0">
                <a:latin typeface="Gadugi" panose="020B0502040204020203" pitchFamily="34" charset="0"/>
                <a:ea typeface="Gadugi" panose="020B0502040204020203" pitchFamily="34" charset="0"/>
              </a:rPr>
              <a:t>Manager</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378664" y="5075488"/>
            <a:ext cx="9166464"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Manufacturing manager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£46,000</a:t>
            </a:r>
            <a:r>
              <a:rPr lang="en-GB" sz="1600" b="0" i="0" dirty="0">
                <a:effectLst/>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https://www.prospects.ac.uk/job-profiles/production-manager</a:t>
            </a:r>
            <a:endPar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endParaRPr>
          </a:p>
          <a:p>
            <a:r>
              <a:rPr lang="en-GB" sz="1600" b="0" i="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https://www.payscale.com/research/UK/Job=Manufacturing_Manager/Salary</a:t>
            </a:r>
            <a:endParaRPr lang="en-GB" sz="1600" b="0" i="0" dirty="0">
              <a:solidFill>
                <a:srgbClr val="0070C0"/>
              </a:solidFill>
              <a:effectLst/>
              <a:latin typeface="Gadugi" panose="020B0502040204020203" pitchFamily="34" charset="0"/>
              <a:ea typeface="Gadugi" panose="020B0502040204020203" pitchFamily="34" charset="0"/>
            </a:endParaRP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https://nationalcareers.service.gov.uk/job-profiles/production-manager-manufacturing-</a:t>
            </a:r>
            <a:endParaRPr lang="en-GB" sz="1600" dirty="0">
              <a:solidFill>
                <a:srgbClr val="0070C0"/>
              </a:solidFill>
              <a:latin typeface="Gadugi" panose="020B0502040204020203" pitchFamily="34" charset="0"/>
              <a:ea typeface="Gadugi" panose="020B0502040204020203" pitchFamily="34" charset="0"/>
            </a:endParaRPr>
          </a:p>
          <a:p>
            <a:endParaRPr lang="en-GB" sz="1600" dirty="0">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308115"/>
            <a:ext cx="4626946" cy="5586145"/>
          </a:xfrm>
          <a:prstGeom prst="rect">
            <a:avLst/>
          </a:prstGeom>
          <a:noFill/>
          <a:ln>
            <a:solidFill>
              <a:schemeClr val="tx1"/>
            </a:solidFill>
          </a:ln>
        </p:spPr>
        <p:txBody>
          <a:bodyPr wrap="square">
            <a:spAutoFit/>
          </a:bodyPr>
          <a:lstStyle/>
          <a:p>
            <a:pPr algn="l"/>
            <a:r>
              <a:rPr lang="en-GB" sz="1700" b="0" i="0" dirty="0">
                <a:solidFill>
                  <a:srgbClr val="0B0C0C"/>
                </a:solidFill>
                <a:effectLst/>
                <a:latin typeface="Gadugi" panose="020B0502040204020203" pitchFamily="34" charset="0"/>
                <a:ea typeface="Gadugi" panose="020B0502040204020203" pitchFamily="34" charset="0"/>
              </a:rPr>
              <a:t>You can get into this job through:</a:t>
            </a:r>
          </a:p>
          <a:p>
            <a:pPr algn="l">
              <a:buFont typeface="Arial" panose="020B0604020202020204" pitchFamily="34" charset="0"/>
              <a:buChar char="•"/>
            </a:pPr>
            <a:r>
              <a:rPr lang="en-GB" sz="1700" b="0" i="0" dirty="0">
                <a:solidFill>
                  <a:srgbClr val="0B0C0C"/>
                </a:solidFill>
                <a:effectLst/>
                <a:latin typeface="Gadugi" panose="020B0502040204020203" pitchFamily="34" charset="0"/>
                <a:ea typeface="Gadugi" panose="020B0502040204020203" pitchFamily="34" charset="0"/>
              </a:rPr>
              <a:t> a university course</a:t>
            </a:r>
          </a:p>
          <a:p>
            <a:pPr algn="l">
              <a:buFont typeface="Arial" panose="020B0604020202020204" pitchFamily="34" charset="0"/>
              <a:buChar char="•"/>
            </a:pPr>
            <a:r>
              <a:rPr lang="en-GB" sz="1700" b="0" i="0" dirty="0">
                <a:solidFill>
                  <a:srgbClr val="0B0C0C"/>
                </a:solidFill>
                <a:effectLst/>
                <a:latin typeface="Gadugi" panose="020B0502040204020203" pitchFamily="34" charset="0"/>
                <a:ea typeface="Gadugi" panose="020B0502040204020203" pitchFamily="34" charset="0"/>
              </a:rPr>
              <a:t> an apprenticeship</a:t>
            </a:r>
          </a:p>
          <a:p>
            <a:pPr algn="l">
              <a:buFont typeface="Arial" panose="020B0604020202020204" pitchFamily="34" charset="0"/>
              <a:buChar char="•"/>
            </a:pPr>
            <a:r>
              <a:rPr lang="en-GB" sz="1700" b="0" i="0" dirty="0">
                <a:solidFill>
                  <a:srgbClr val="0B0C0C"/>
                </a:solidFill>
                <a:effectLst/>
                <a:latin typeface="Gadugi" panose="020B0502040204020203" pitchFamily="34" charset="0"/>
                <a:ea typeface="Gadugi" panose="020B0502040204020203" pitchFamily="34" charset="0"/>
              </a:rPr>
              <a:t> working towards this role</a:t>
            </a:r>
          </a:p>
          <a:p>
            <a:pPr algn="l">
              <a:buFont typeface="Arial" panose="020B0604020202020204" pitchFamily="34" charset="0"/>
              <a:buChar char="•"/>
            </a:pPr>
            <a:r>
              <a:rPr lang="en-GB" sz="1700" b="0" i="0" dirty="0">
                <a:solidFill>
                  <a:srgbClr val="0B0C0C"/>
                </a:solidFill>
                <a:effectLst/>
                <a:latin typeface="Gadugi" panose="020B0502040204020203" pitchFamily="34" charset="0"/>
                <a:ea typeface="Gadugi" panose="020B0502040204020203" pitchFamily="34" charset="0"/>
              </a:rPr>
              <a:t> applying directly</a:t>
            </a:r>
          </a:p>
          <a:p>
            <a:r>
              <a:rPr lang="en-GB" sz="1700" b="1" dirty="0">
                <a:solidFill>
                  <a:srgbClr val="0B0C0C"/>
                </a:solidFill>
                <a:effectLst/>
                <a:latin typeface="Gadugi" panose="020B0502040204020203" pitchFamily="34" charset="0"/>
                <a:ea typeface="Gadugi" panose="020B0502040204020203" pitchFamily="34" charset="0"/>
              </a:rPr>
              <a:t>University</a:t>
            </a:r>
          </a:p>
          <a:p>
            <a:r>
              <a:rPr lang="en-GB" sz="1700" b="0" dirty="0">
                <a:solidFill>
                  <a:srgbClr val="0B0C0C"/>
                </a:solidFill>
                <a:effectLst/>
                <a:latin typeface="Gadugi" panose="020B0502040204020203" pitchFamily="34" charset="0"/>
                <a:ea typeface="Gadugi" panose="020B0502040204020203" pitchFamily="34" charset="0"/>
              </a:rPr>
              <a:t>You could do a foundation degree, higher national diploma or degree in manufacturing. Some employers may look for a degree of relevance to their particular industry, for example:</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automotive or aerospace engineering</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food production</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pharmaceuticals</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chemical engineering</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materials engineering</a:t>
            </a:r>
          </a:p>
          <a:p>
            <a:r>
              <a:rPr lang="en-GB" sz="1700" b="1" dirty="0">
                <a:solidFill>
                  <a:srgbClr val="0B0C0C"/>
                </a:solidFill>
                <a:effectLst/>
                <a:latin typeface="Gadugi" panose="020B0502040204020203" pitchFamily="34" charset="0"/>
                <a:ea typeface="Gadugi" panose="020B0502040204020203" pitchFamily="34" charset="0"/>
              </a:rPr>
              <a:t>Entry requirements</a:t>
            </a:r>
          </a:p>
          <a:p>
            <a:r>
              <a:rPr lang="en-GB" sz="170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1 or 2 A levels, or equivalent, for a foundation degree or higher national diploma</a:t>
            </a:r>
          </a:p>
          <a:p>
            <a:pPr>
              <a:buFont typeface="Arial" panose="020B0604020202020204" pitchFamily="34" charset="0"/>
              <a:buChar char="•"/>
            </a:pPr>
            <a:r>
              <a:rPr lang="en-GB" sz="1700" b="0" dirty="0">
                <a:solidFill>
                  <a:srgbClr val="0B0C0C"/>
                </a:solidFill>
                <a:effectLst/>
                <a:latin typeface="Gadugi" panose="020B0502040204020203" pitchFamily="34" charset="0"/>
                <a:ea typeface="Gadugi" panose="020B0502040204020203" pitchFamily="34" charset="0"/>
              </a:rPr>
              <a:t> 2 to 3 A levels, or equivalent, for a degree</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M</a:t>
            </a:r>
          </a:p>
        </p:txBody>
      </p:sp>
      <p:pic>
        <p:nvPicPr>
          <p:cNvPr id="8" name="Online Media 7" title="Find Your Space Series 2: Angela - Manufacturing Process Manager">
            <a:hlinkClick r:id="" action="ppaction://media"/>
            <a:extLst>
              <a:ext uri="{FF2B5EF4-FFF2-40B4-BE49-F238E27FC236}">
                <a16:creationId xmlns:a16="http://schemas.microsoft.com/office/drawing/2014/main" id="{F25BC73A-471D-B938-D09E-DEABED56A493}"/>
              </a:ext>
            </a:extLst>
          </p:cNvPr>
          <p:cNvPicPr>
            <a:picLocks noRot="1" noChangeAspect="1"/>
          </p:cNvPicPr>
          <p:nvPr>
            <a:videoFile r:link="rId1"/>
          </p:nvPr>
        </p:nvPicPr>
        <p:blipFill>
          <a:blip r:embed="rId6"/>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835543" y="1503305"/>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https://youtu.be/JQeYjBrQPVg</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47930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07684"/>
            <a:ext cx="10058400" cy="1371600"/>
          </a:xfrm>
        </p:spPr>
        <p:txBody>
          <a:bodyPr/>
          <a:lstStyle/>
          <a:p>
            <a:r>
              <a:rPr lang="en-GB" dirty="0">
                <a:latin typeface="Gadugi" panose="020B0502040204020203" pitchFamily="34" charset="0"/>
                <a:ea typeface="Gadugi" panose="020B0502040204020203" pitchFamily="34" charset="0"/>
              </a:rPr>
              <a:t>Elisa – </a:t>
            </a:r>
            <a:r>
              <a:rPr lang="en-GB" sz="3200" dirty="0">
                <a:latin typeface="Gadugi" panose="020B0502040204020203" pitchFamily="34" charset="0"/>
                <a:ea typeface="Gadugi" panose="020B0502040204020203" pitchFamily="34" charset="0"/>
              </a:rPr>
              <a:t>Professor of Neuroscience</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002291"/>
            <a:ext cx="10461864"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Professor </a:t>
            </a:r>
            <a:r>
              <a:rPr lang="en-GB" sz="1600" b="0" i="0" dirty="0">
                <a:effectLst/>
                <a:latin typeface="Gadugi" panose="020B0502040204020203" pitchFamily="34" charset="0"/>
                <a:ea typeface="Gadugi" panose="020B0502040204020203" pitchFamily="34" charset="0"/>
              </a:rPr>
              <a:t>in the United Kingdom is </a:t>
            </a:r>
            <a:r>
              <a:rPr lang="en-GB" sz="1600" b="1" i="0" dirty="0">
                <a:effectLst/>
                <a:latin typeface="Gadugi" panose="020B0502040204020203" pitchFamily="34" charset="0"/>
                <a:ea typeface="Gadugi" panose="020B0502040204020203" pitchFamily="34" charset="0"/>
              </a:rPr>
              <a:t>£74,000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https://nationalcareers.service.gov.uk/job-profiles/higher-education-lecturer</a:t>
            </a:r>
            <a:r>
              <a:rPr lang="en-GB" sz="1600" b="0" i="0" dirty="0">
                <a:solidFill>
                  <a:srgbClr val="0070C0"/>
                </a:solidFill>
                <a:effectLst/>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https://www.prospects.ac.uk/job-profiles/higher-education-lecturer</a:t>
            </a:r>
            <a:endParaRPr lang="en-GB" sz="1600" b="0" i="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endParaRPr>
          </a:p>
          <a:p>
            <a:r>
              <a:rPr lang="en-GB" sz="1600" b="0" i="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https://www.payscale.com/research/UK/Job=Professor%2C_Postsecondary_%2F_Higher_Education/Salary</a:t>
            </a:r>
            <a:r>
              <a:rPr lang="en-GB" sz="1600" b="0" i="0" dirty="0">
                <a:solidFill>
                  <a:srgbClr val="0070C0"/>
                </a:solidFill>
                <a:effectLst/>
                <a:latin typeface="Gadugi" panose="020B0502040204020203" pitchFamily="34" charset="0"/>
                <a:ea typeface="Gadugi" panose="020B0502040204020203" pitchFamily="34" charset="0"/>
              </a:rPr>
              <a:t> </a:t>
            </a:r>
          </a:p>
          <a:p>
            <a:endParaRPr lang="en-GB" sz="1600" dirty="0">
              <a:solidFill>
                <a:srgbClr val="0070C0"/>
              </a:solidFill>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568364" y="457200"/>
            <a:ext cx="4390845" cy="5747727"/>
          </a:xfrm>
          <a:prstGeom prst="rect">
            <a:avLst/>
          </a:prstGeom>
          <a:noFill/>
          <a:ln>
            <a:solidFill>
              <a:schemeClr val="tx1"/>
            </a:solidFill>
          </a:ln>
        </p:spPr>
        <p:txBody>
          <a:bodyPr wrap="square">
            <a:spAutoFit/>
          </a:bodyPr>
          <a:lstStyle/>
          <a:p>
            <a:pPr algn="l"/>
            <a:r>
              <a:rPr lang="en-GB" sz="1750" b="0" i="0" dirty="0">
                <a:solidFill>
                  <a:srgbClr val="0B0C0C"/>
                </a:solidFill>
                <a:effectLst/>
                <a:latin typeface="Gadugi" panose="020B0502040204020203" pitchFamily="34" charset="0"/>
                <a:ea typeface="Gadugi" panose="020B0502040204020203" pitchFamily="34" charset="0"/>
              </a:rPr>
              <a:t>You can get into this job through:</a:t>
            </a:r>
          </a:p>
          <a:p>
            <a:pPr algn="l">
              <a:buFont typeface="Arial" panose="020B0604020202020204" pitchFamily="34" charset="0"/>
              <a:buChar char="•"/>
            </a:pPr>
            <a:r>
              <a:rPr lang="en-GB" sz="1750" b="0" i="0" dirty="0">
                <a:solidFill>
                  <a:srgbClr val="0B0C0C"/>
                </a:solidFill>
                <a:effectLst/>
                <a:latin typeface="Gadugi" panose="020B0502040204020203" pitchFamily="34" charset="0"/>
                <a:ea typeface="Gadugi" panose="020B0502040204020203" pitchFamily="34" charset="0"/>
              </a:rPr>
              <a:t> a university course</a:t>
            </a:r>
          </a:p>
          <a:p>
            <a:pPr algn="l">
              <a:buFont typeface="Arial" panose="020B0604020202020204" pitchFamily="34" charset="0"/>
              <a:buChar char="•"/>
            </a:pPr>
            <a:r>
              <a:rPr lang="en-GB" sz="1750" b="0" i="0" dirty="0">
                <a:solidFill>
                  <a:srgbClr val="0B0C0C"/>
                </a:solidFill>
                <a:effectLst/>
                <a:latin typeface="Gadugi" panose="020B0502040204020203" pitchFamily="34" charset="0"/>
                <a:ea typeface="Gadugi" panose="020B0502040204020203" pitchFamily="34" charset="0"/>
              </a:rPr>
              <a:t> an apprenticeship</a:t>
            </a:r>
          </a:p>
          <a:p>
            <a:r>
              <a:rPr lang="en-GB" sz="1750" b="1" dirty="0">
                <a:solidFill>
                  <a:srgbClr val="0B0C0C"/>
                </a:solidFill>
                <a:effectLst/>
                <a:latin typeface="Gadugi" panose="020B0502040204020203" pitchFamily="34" charset="0"/>
                <a:ea typeface="Gadugi" panose="020B0502040204020203" pitchFamily="34" charset="0"/>
              </a:rPr>
              <a:t>University</a:t>
            </a:r>
          </a:p>
          <a:p>
            <a:r>
              <a:rPr lang="en-GB" sz="1750" b="0" dirty="0">
                <a:solidFill>
                  <a:srgbClr val="0B0C0C"/>
                </a:solidFill>
                <a:effectLst/>
                <a:latin typeface="Gadugi" panose="020B0502040204020203" pitchFamily="34" charset="0"/>
                <a:ea typeface="Gadugi" panose="020B0502040204020203" pitchFamily="34" charset="0"/>
              </a:rPr>
              <a:t>You'll usually need a first class or upper second class degree, relevant to the subject you want to teach.</a:t>
            </a:r>
          </a:p>
          <a:p>
            <a:r>
              <a:rPr lang="en-GB" sz="1750" b="0" dirty="0">
                <a:solidFill>
                  <a:srgbClr val="0B0C0C"/>
                </a:solidFill>
                <a:effectLst/>
                <a:latin typeface="Gadugi" panose="020B0502040204020203" pitchFamily="34" charset="0"/>
                <a:ea typeface="Gadugi" panose="020B0502040204020203" pitchFamily="34" charset="0"/>
              </a:rPr>
              <a:t>You'll also need to have completed a postgraduate master's or PhD qualification, or be working towards one. It's common to have had academic work published.</a:t>
            </a:r>
          </a:p>
          <a:p>
            <a:r>
              <a:rPr lang="en-GB" sz="1750" b="0" dirty="0">
                <a:solidFill>
                  <a:srgbClr val="0B0C0C"/>
                </a:solidFill>
                <a:effectLst/>
                <a:latin typeface="Gadugi" panose="020B0502040204020203" pitchFamily="34" charset="0"/>
                <a:ea typeface="Gadugi" panose="020B0502040204020203" pitchFamily="34" charset="0"/>
              </a:rPr>
              <a:t>You'll be expected to do a teaching qualification soon after you start. This is normally offered by your university and is done while working.</a:t>
            </a:r>
          </a:p>
          <a:p>
            <a:r>
              <a:rPr lang="en-GB" sz="1750" b="1" dirty="0">
                <a:solidFill>
                  <a:srgbClr val="0B0C0C"/>
                </a:solidFill>
                <a:effectLst/>
                <a:latin typeface="Gadugi" panose="020B0502040204020203" pitchFamily="34" charset="0"/>
                <a:ea typeface="Gadugi" panose="020B0502040204020203" pitchFamily="34" charset="0"/>
              </a:rPr>
              <a:t>Entry requirements</a:t>
            </a:r>
          </a:p>
          <a:p>
            <a:r>
              <a:rPr lang="en-GB" sz="175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a degree in a relevant subject for postgraduate study</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F</a:t>
            </a:r>
          </a:p>
        </p:txBody>
      </p:sp>
      <p:pic>
        <p:nvPicPr>
          <p:cNvPr id="8" name="Online Media 7" title="Find Your Space Series 2: Elisa - Professor of Neuroscience">
            <a:hlinkClick r:id="" action="ppaction://media"/>
            <a:extLst>
              <a:ext uri="{FF2B5EF4-FFF2-40B4-BE49-F238E27FC236}">
                <a16:creationId xmlns:a16="http://schemas.microsoft.com/office/drawing/2014/main" id="{2B9399F6-157F-399B-E5AD-3EDE52F40A2C}"/>
              </a:ext>
            </a:extLst>
          </p:cNvPr>
          <p:cNvPicPr>
            <a:picLocks noRot="1" noChangeAspect="1"/>
          </p:cNvPicPr>
          <p:nvPr>
            <a:videoFile r:link="rId1"/>
          </p:nvPr>
        </p:nvPicPr>
        <p:blipFill>
          <a:blip r:embed="rId6"/>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3" y="1469047"/>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https://youtu.be/8fEsE83wFis</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4305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42515"/>
            <a:ext cx="10058400" cy="1371600"/>
          </a:xfrm>
        </p:spPr>
        <p:txBody>
          <a:bodyPr/>
          <a:lstStyle/>
          <a:p>
            <a:r>
              <a:rPr lang="en-GB" dirty="0">
                <a:latin typeface="Gadugi" panose="020B0502040204020203" pitchFamily="34" charset="0"/>
                <a:ea typeface="Gadugi" panose="020B0502040204020203" pitchFamily="34" charset="0"/>
              </a:rPr>
              <a:t>Hannah – </a:t>
            </a:r>
            <a:r>
              <a:rPr lang="en-GB" sz="3200" dirty="0">
                <a:latin typeface="Gadugi" panose="020B0502040204020203" pitchFamily="34" charset="0"/>
                <a:ea typeface="Gadugi" panose="020B0502040204020203" pitchFamily="34" charset="0"/>
              </a:rPr>
              <a:t>Planetary Scientist</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193013"/>
            <a:ext cx="7882926"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Planetary scientist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£35,000</a:t>
            </a:r>
            <a:r>
              <a:rPr lang="en-GB" sz="1600" b="0" i="0" dirty="0">
                <a:effectLst/>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https://nationalcareers.service.gov.uk/job-profiles/research-scientist</a:t>
            </a:r>
            <a:r>
              <a:rPr lang="en-GB" sz="1600" dirty="0">
                <a:solidFill>
                  <a:srgbClr val="0070C0"/>
                </a:solidFill>
                <a:latin typeface="Gadugi" panose="020B0502040204020203" pitchFamily="34" charset="0"/>
                <a:ea typeface="Gadugi" panose="020B0502040204020203" pitchFamily="34" charset="0"/>
              </a:rPr>
              <a:t> </a:t>
            </a: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https://www.glassdoor.co.uk/Salaries/planetary-science-salary-SRCH_KO0,17.htm</a:t>
            </a:r>
            <a:r>
              <a:rPr lang="en-GB" sz="1600" dirty="0">
                <a:solidFill>
                  <a:srgbClr val="0070C0"/>
                </a:solidFill>
                <a:latin typeface="Gadugi" panose="020B0502040204020203" pitchFamily="34" charset="0"/>
                <a:ea typeface="Gadugi" panose="020B0502040204020203" pitchFamily="34" charset="0"/>
              </a:rPr>
              <a:t> </a:t>
            </a:r>
            <a:endParaRPr lang="en-GB" sz="1600" b="0" i="0" dirty="0">
              <a:solidFill>
                <a:srgbClr val="0070C0"/>
              </a:solidFill>
              <a:effectLst/>
              <a:latin typeface="Gadugi" panose="020B0502040204020203" pitchFamily="34" charset="0"/>
              <a:ea typeface="Gadugi" panose="020B0502040204020203" pitchFamily="34" charset="0"/>
            </a:endParaRPr>
          </a:p>
          <a:p>
            <a:endParaRPr lang="en-GB" sz="1600" dirty="0">
              <a:solidFill>
                <a:srgbClr val="0070C0"/>
              </a:solidFill>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5478423"/>
          </a:xfrm>
          <a:prstGeom prst="rect">
            <a:avLst/>
          </a:prstGeom>
          <a:noFill/>
          <a:ln>
            <a:solidFill>
              <a:schemeClr val="tx1"/>
            </a:solidFill>
          </a:ln>
        </p:spPr>
        <p:txBody>
          <a:bodyPr wrap="square">
            <a:spAutoFit/>
          </a:bodyPr>
          <a:lstStyle/>
          <a:p>
            <a:pPr algn="l"/>
            <a:r>
              <a:rPr lang="en-GB" sz="1750" b="0" i="0" dirty="0">
                <a:solidFill>
                  <a:srgbClr val="0B0C0C"/>
                </a:solidFill>
                <a:effectLst/>
                <a:latin typeface="Gadugi" panose="020B0502040204020203" pitchFamily="34" charset="0"/>
                <a:ea typeface="Gadugi" panose="020B0502040204020203" pitchFamily="34" charset="0"/>
              </a:rPr>
              <a:t>You can get into this job through:</a:t>
            </a:r>
          </a:p>
          <a:p>
            <a:pPr algn="l">
              <a:buFont typeface="Arial" panose="020B0604020202020204" pitchFamily="34" charset="0"/>
              <a:buChar char="•"/>
            </a:pPr>
            <a:r>
              <a:rPr lang="en-GB" sz="1750" b="0" i="0" dirty="0">
                <a:solidFill>
                  <a:srgbClr val="0B0C0C"/>
                </a:solidFill>
                <a:effectLst/>
                <a:latin typeface="Gadugi" panose="020B0502040204020203" pitchFamily="34" charset="0"/>
                <a:ea typeface="Gadugi" panose="020B0502040204020203" pitchFamily="34" charset="0"/>
              </a:rPr>
              <a:t> a university course</a:t>
            </a:r>
          </a:p>
          <a:p>
            <a:pPr algn="l">
              <a:buFont typeface="Arial" panose="020B0604020202020204" pitchFamily="34" charset="0"/>
              <a:buChar char="•"/>
            </a:pPr>
            <a:r>
              <a:rPr lang="en-GB" sz="1750" b="0" i="0" dirty="0">
                <a:solidFill>
                  <a:srgbClr val="0B0C0C"/>
                </a:solidFill>
                <a:effectLst/>
                <a:latin typeface="Gadugi" panose="020B0502040204020203" pitchFamily="34" charset="0"/>
                <a:ea typeface="Gadugi" panose="020B0502040204020203" pitchFamily="34" charset="0"/>
              </a:rPr>
              <a:t> an apprenticeship</a:t>
            </a:r>
          </a:p>
          <a:p>
            <a:pPr algn="l">
              <a:buFont typeface="Arial" panose="020B0604020202020204" pitchFamily="34" charset="0"/>
              <a:buChar char="•"/>
            </a:pPr>
            <a:r>
              <a:rPr lang="en-GB" sz="1750" b="0" i="0" dirty="0">
                <a:solidFill>
                  <a:srgbClr val="0B0C0C"/>
                </a:solidFill>
                <a:effectLst/>
                <a:latin typeface="Gadugi" panose="020B0502040204020203" pitchFamily="34" charset="0"/>
                <a:ea typeface="Gadugi" panose="020B0502040204020203" pitchFamily="34" charset="0"/>
              </a:rPr>
              <a:t> working towards this role</a:t>
            </a:r>
          </a:p>
          <a:p>
            <a:r>
              <a:rPr lang="en-GB" sz="1750" b="1" dirty="0">
                <a:solidFill>
                  <a:srgbClr val="0B0C0C"/>
                </a:solidFill>
                <a:effectLst/>
                <a:latin typeface="Gadugi" panose="020B0502040204020203" pitchFamily="34" charset="0"/>
                <a:ea typeface="Gadugi" panose="020B0502040204020203" pitchFamily="34" charset="0"/>
              </a:rPr>
              <a:t>University</a:t>
            </a:r>
          </a:p>
          <a:p>
            <a:r>
              <a:rPr lang="en-GB" sz="1750" b="0" dirty="0">
                <a:solidFill>
                  <a:srgbClr val="0B0C0C"/>
                </a:solidFill>
                <a:effectLst/>
                <a:latin typeface="Gadugi" panose="020B0502040204020203" pitchFamily="34" charset="0"/>
                <a:ea typeface="Gadugi" panose="020B0502040204020203" pitchFamily="34" charset="0"/>
              </a:rPr>
              <a:t>You usually need a first or 2:1 (upper second class) degree in a science subject to become a research scientist. Most research scientists continue to study for a postgraduate qualification like a PhD.</a:t>
            </a:r>
          </a:p>
          <a:p>
            <a:r>
              <a:rPr lang="en-GB" sz="1750" b="0" dirty="0">
                <a:solidFill>
                  <a:srgbClr val="0B0C0C"/>
                </a:solidFill>
                <a:effectLst/>
                <a:latin typeface="Gadugi" panose="020B0502040204020203" pitchFamily="34" charset="0"/>
                <a:ea typeface="Gadugi" panose="020B0502040204020203" pitchFamily="34" charset="0"/>
              </a:rPr>
              <a:t>You could study on an integrated postgraduate master's course. These courses include independent research and are designed to lead directly on to a PhD.</a:t>
            </a:r>
          </a:p>
          <a:p>
            <a:r>
              <a:rPr lang="en-GB" sz="1750" b="1" dirty="0">
                <a:solidFill>
                  <a:srgbClr val="0B0C0C"/>
                </a:solidFill>
                <a:effectLst/>
                <a:latin typeface="Gadugi" panose="020B0502040204020203" pitchFamily="34" charset="0"/>
                <a:ea typeface="Gadugi" panose="020B0502040204020203" pitchFamily="34" charset="0"/>
              </a:rPr>
              <a:t>Entry requirements</a:t>
            </a:r>
          </a:p>
          <a:p>
            <a:r>
              <a:rPr lang="en-GB" sz="175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2 or 3 A levels, or equivalent, including a science, for a degree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a degree in a relevant subject for postgraduate study</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R</a:t>
            </a:r>
          </a:p>
        </p:txBody>
      </p:sp>
      <p:pic>
        <p:nvPicPr>
          <p:cNvPr id="8" name="Online Media 7" title="Find Your Space Series 2: Hannah - Planetary Scientist">
            <a:hlinkClick r:id="" action="ppaction://media"/>
            <a:extLst>
              <a:ext uri="{FF2B5EF4-FFF2-40B4-BE49-F238E27FC236}">
                <a16:creationId xmlns:a16="http://schemas.microsoft.com/office/drawing/2014/main" id="{F5403743-B1DE-6BE0-435C-0140A74C66CA}"/>
              </a:ext>
            </a:extLst>
          </p:cNvPr>
          <p:cNvPicPr>
            <a:picLocks noRot="1" noChangeAspect="1"/>
          </p:cNvPicPr>
          <p:nvPr>
            <a:videoFile r:link="rId1"/>
          </p:nvPr>
        </p:nvPicPr>
        <p:blipFill>
          <a:blip r:embed="rId5"/>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2" y="1361661"/>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https://youtu.be/CjzaYI-rbxU</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42292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356199" y="250929"/>
            <a:ext cx="10058400" cy="1371600"/>
          </a:xfrm>
        </p:spPr>
        <p:txBody>
          <a:bodyPr/>
          <a:lstStyle/>
          <a:p>
            <a:r>
              <a:rPr lang="en-GB" dirty="0">
                <a:latin typeface="Gadugi" panose="020B0502040204020203" pitchFamily="34" charset="0"/>
                <a:ea typeface="Gadugi" panose="020B0502040204020203" pitchFamily="34" charset="0"/>
              </a:rPr>
              <a:t>Flt Lt Greenwood – </a:t>
            </a:r>
            <a:r>
              <a:rPr lang="en-GB" sz="3200" dirty="0">
                <a:latin typeface="Gadugi" panose="020B0502040204020203" pitchFamily="34" charset="0"/>
                <a:ea typeface="Gadugi" panose="020B0502040204020203" pitchFamily="34" charset="0"/>
              </a:rPr>
              <a:t>RAF </a:t>
            </a:r>
            <a:br>
              <a:rPr lang="en-GB" sz="3200" dirty="0">
                <a:latin typeface="Gadugi" panose="020B0502040204020203" pitchFamily="34" charset="0"/>
                <a:ea typeface="Gadugi" panose="020B0502040204020203" pitchFamily="34" charset="0"/>
              </a:rPr>
            </a:br>
            <a:r>
              <a:rPr lang="en-GB" sz="3200" dirty="0">
                <a:latin typeface="Gadugi" panose="020B0502040204020203" pitchFamily="34" charset="0"/>
                <a:ea typeface="Gadugi" panose="020B0502040204020203" pitchFamily="34" charset="0"/>
              </a:rPr>
              <a:t>Lieutenant &amp; Space Command Liaison</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356199" y="5119342"/>
            <a:ext cx="7464723"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RAF officer </a:t>
            </a:r>
            <a:r>
              <a:rPr lang="en-GB" sz="1600" b="0" i="0" dirty="0">
                <a:effectLst/>
                <a:latin typeface="Gadugi" panose="020B0502040204020203" pitchFamily="34" charset="0"/>
                <a:ea typeface="Gadugi" panose="020B0502040204020203" pitchFamily="34" charset="0"/>
              </a:rPr>
              <a:t>in the United Kingdom is </a:t>
            </a:r>
            <a:r>
              <a:rPr lang="en-GB" sz="1600" b="1" i="0" dirty="0">
                <a:effectLst/>
                <a:latin typeface="Gadugi" panose="020B0502040204020203" pitchFamily="34" charset="0"/>
                <a:ea typeface="Gadugi" panose="020B0502040204020203" pitchFamily="34" charset="0"/>
              </a:rPr>
              <a:t>£39,000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https://nationalcareers.service.gov.uk/job-profiles/raf-officer</a:t>
            </a:r>
            <a:r>
              <a:rPr lang="en-GB" sz="1600" b="0" i="0" dirty="0">
                <a:solidFill>
                  <a:srgbClr val="0070C0"/>
                </a:solidFill>
                <a:effectLst/>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https://www.prospects.ac.uk/job-profiles/armed-forces-operational-officer</a:t>
            </a:r>
            <a:r>
              <a:rPr lang="en-GB" sz="1600" dirty="0">
                <a:solidFill>
                  <a:srgbClr val="0070C0"/>
                </a:solidFill>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93AAAEB-961A-9A92-6C33-C358CF68B884}"/>
              </a:ext>
            </a:extLst>
          </p:cNvPr>
          <p:cNvSpPr txBox="1"/>
          <p:nvPr/>
        </p:nvSpPr>
        <p:spPr>
          <a:xfrm>
            <a:off x="7378281" y="197346"/>
            <a:ext cx="4390845" cy="6463308"/>
          </a:xfrm>
          <a:prstGeom prst="rect">
            <a:avLst/>
          </a:prstGeom>
          <a:noFill/>
          <a:ln>
            <a:solidFill>
              <a:schemeClr val="tx1"/>
            </a:solidFill>
          </a:ln>
        </p:spPr>
        <p:txBody>
          <a:bodyPr wrap="square">
            <a:spAutoFit/>
          </a:bodyPr>
          <a:lstStyle/>
          <a:p>
            <a:r>
              <a:rPr lang="en-GB" b="0" dirty="0">
                <a:solidFill>
                  <a:srgbClr val="0B0C0C"/>
                </a:solidFill>
                <a:effectLst/>
                <a:latin typeface="Gadugi" panose="020B0502040204020203" pitchFamily="34" charset="0"/>
                <a:ea typeface="Gadugi" panose="020B0502040204020203" pitchFamily="34" charset="0"/>
              </a:rPr>
              <a:t>You can </a:t>
            </a:r>
            <a:r>
              <a:rPr lang="en-GB" b="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apply directly for roles as an RAF officer</a:t>
            </a:r>
            <a:r>
              <a:rPr lang="en-GB" b="0" dirty="0">
                <a:solidFill>
                  <a:srgbClr val="0B0C0C"/>
                </a:solidFill>
                <a:effectLst/>
                <a:latin typeface="Gadugi" panose="020B0502040204020203" pitchFamily="34" charset="0"/>
                <a:ea typeface="Gadugi" panose="020B0502040204020203" pitchFamily="34" charset="0"/>
              </a:rPr>
              <a:t>. You'll need a minimum of:</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5 GCSEs at grades 9 to 4 (A* to C), including English and maths, and a science for some roles</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A levels or </a:t>
            </a:r>
            <a:r>
              <a:rPr lang="en-GB" b="0" dirty="0">
                <a:solidFill>
                  <a:srgbClr val="0070C0"/>
                </a:solidFill>
                <a:effectLst/>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equivalent qualifications</a:t>
            </a:r>
            <a:endParaRPr lang="en-GB" b="0" dirty="0">
              <a:solidFill>
                <a:srgbClr val="0070C0"/>
              </a:solidFill>
              <a:effectLst/>
              <a:latin typeface="Gadugi" panose="020B0502040204020203" pitchFamily="34" charset="0"/>
              <a:ea typeface="Gadugi" panose="020B0502040204020203" pitchFamily="34" charset="0"/>
            </a:endParaRPr>
          </a:p>
          <a:p>
            <a:r>
              <a:rPr lang="en-GB" b="0" dirty="0">
                <a:solidFill>
                  <a:srgbClr val="0B0C0C"/>
                </a:solidFill>
                <a:effectLst/>
                <a:latin typeface="Gadugi" panose="020B0502040204020203" pitchFamily="34" charset="0"/>
                <a:ea typeface="Gadugi" panose="020B0502040204020203" pitchFamily="34" charset="0"/>
              </a:rPr>
              <a:t>If you're successful, you'll be invited to attend the Officers and Aircrew Selection Centre at RAF College, Cranwell in Lincolnshire. You'll take part in a one-day selection process which includes tests for aptitude, initiative and fitness. You'll then have an interview and a medical examination.</a:t>
            </a:r>
          </a:p>
          <a:p>
            <a:r>
              <a:rPr lang="en-GB" b="1" dirty="0">
                <a:solidFill>
                  <a:srgbClr val="0B0C0C"/>
                </a:solidFill>
                <a:effectLst/>
                <a:latin typeface="Gadugi" panose="020B0502040204020203" pitchFamily="34" charset="0"/>
                <a:ea typeface="Gadugi" panose="020B0502040204020203" pitchFamily="34" charset="0"/>
              </a:rPr>
              <a:t>Air Cadets</a:t>
            </a:r>
          </a:p>
          <a:p>
            <a:r>
              <a:rPr lang="en-GB" b="0" dirty="0">
                <a:solidFill>
                  <a:srgbClr val="0B0C0C"/>
                </a:solidFill>
                <a:effectLst/>
                <a:latin typeface="Gadugi" panose="020B0502040204020203" pitchFamily="34" charset="0"/>
                <a:ea typeface="Gadugi" panose="020B0502040204020203" pitchFamily="34" charset="0"/>
              </a:rPr>
              <a:t>If you're between 13 and 17 years old, you can</a:t>
            </a:r>
            <a:r>
              <a:rPr lang="en-GB" b="0" dirty="0">
                <a:solidFill>
                  <a:srgbClr val="0070C0"/>
                </a:solidFill>
                <a:effectLst/>
                <a:latin typeface="Gadugi" panose="020B0502040204020203" pitchFamily="34" charset="0"/>
                <a:ea typeface="Gadugi" panose="020B0502040204020203" pitchFamily="34" charset="0"/>
              </a:rPr>
              <a:t> </a:t>
            </a:r>
            <a:r>
              <a:rPr lang="en-GB" b="0" dirty="0">
                <a:solidFill>
                  <a:srgbClr val="0070C0"/>
                </a:solidFill>
                <a:effectLst/>
                <a:latin typeface="Gadugi" panose="020B0502040204020203" pitchFamily="34" charset="0"/>
                <a:ea typeface="Gadugi" panose="020B0502040204020203" pitchFamily="34" charset="0"/>
                <a:hlinkClick r:id="rId7">
                  <a:extLst>
                    <a:ext uri="{A12FA001-AC4F-418D-AE19-62706E023703}">
                      <ahyp:hlinkClr xmlns:ahyp="http://schemas.microsoft.com/office/drawing/2018/hyperlinkcolor" val="tx"/>
                    </a:ext>
                  </a:extLst>
                </a:hlinkClick>
              </a:rPr>
              <a:t>join the Air Cadets</a:t>
            </a:r>
            <a:r>
              <a:rPr lang="en-GB" b="0" dirty="0">
                <a:solidFill>
                  <a:srgbClr val="0B0C0C"/>
                </a:solidFill>
                <a:effectLst/>
                <a:latin typeface="Gadugi" panose="020B0502040204020203" pitchFamily="34" charset="0"/>
                <a:ea typeface="Gadugi" panose="020B0502040204020203" pitchFamily="34" charset="0"/>
              </a:rPr>
              <a:t>.</a:t>
            </a:r>
          </a:p>
          <a:p>
            <a:r>
              <a:rPr lang="en-GB" b="0" dirty="0">
                <a:solidFill>
                  <a:srgbClr val="0B0C0C"/>
                </a:solidFill>
                <a:effectLst/>
                <a:latin typeface="Gadugi" panose="020B0502040204020203" pitchFamily="34" charset="0"/>
                <a:ea typeface="Gadugi" panose="020B0502040204020203" pitchFamily="34" charset="0"/>
              </a:rPr>
              <a:t>The skills you learn and experiences you gain will benefit you whatever career path you choose. Cadets have many opportunities, including UK and overseas camps, leadership courses and air experience flights.</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P</a:t>
            </a:r>
          </a:p>
        </p:txBody>
      </p:sp>
      <p:pic>
        <p:nvPicPr>
          <p:cNvPr id="8" name="Online Media 7" title="Find Your Space Series 2: Flt Lt Greenwood - RAF Lieutenant &amp; Space Command Liaison">
            <a:hlinkClick r:id="" action="ppaction://media"/>
            <a:extLst>
              <a:ext uri="{FF2B5EF4-FFF2-40B4-BE49-F238E27FC236}">
                <a16:creationId xmlns:a16="http://schemas.microsoft.com/office/drawing/2014/main" id="{5CB06085-6BDA-6517-D1A4-E544B0C55A14}"/>
              </a:ext>
            </a:extLst>
          </p:cNvPr>
          <p:cNvPicPr>
            <a:picLocks noRot="1" noChangeAspect="1"/>
          </p:cNvPicPr>
          <p:nvPr>
            <a:videoFile r:link="rId1"/>
          </p:nvPr>
        </p:nvPicPr>
        <p:blipFill>
          <a:blip r:embed="rId8"/>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3" y="1500813"/>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9">
                  <a:extLst>
                    <a:ext uri="{A12FA001-AC4F-418D-AE19-62706E023703}">
                      <ahyp:hlinkClr xmlns:ahyp="http://schemas.microsoft.com/office/drawing/2018/hyperlinkcolor" val="tx"/>
                    </a:ext>
                  </a:extLst>
                </a:hlinkClick>
              </a:rPr>
              <a:t>https://youtu.be/qZVjYvhcORM</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84562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BF9C-1A6B-D360-C6C8-867F6680C158}"/>
              </a:ext>
            </a:extLst>
          </p:cNvPr>
          <p:cNvSpPr>
            <a:spLocks noGrp="1"/>
          </p:cNvSpPr>
          <p:nvPr>
            <p:ph idx="1"/>
          </p:nvPr>
        </p:nvSpPr>
        <p:spPr>
          <a:xfrm>
            <a:off x="1690382" y="672342"/>
            <a:ext cx="8834242" cy="2865696"/>
          </a:xfrm>
          <a:solidFill>
            <a:srgbClr val="FAC95A"/>
          </a:solidFill>
          <a:ln>
            <a:solidFill>
              <a:schemeClr val="tx1"/>
            </a:solidFill>
          </a:ln>
        </p:spPr>
        <p:txBody>
          <a:bodyPr>
            <a:normAutofit fontScale="92500"/>
          </a:bodyPr>
          <a:lstStyle/>
          <a:p>
            <a:pPr marL="0" indent="0" algn="l">
              <a:buNone/>
            </a:pPr>
            <a:r>
              <a:rPr lang="en-GB" sz="2400" b="0" i="0" dirty="0">
                <a:solidFill>
                  <a:srgbClr val="0B0C0C"/>
                </a:solidFill>
                <a:effectLst/>
                <a:latin typeface="Gadugi" panose="020B0502040204020203" pitchFamily="34" charset="0"/>
                <a:ea typeface="Gadugi" panose="020B0502040204020203" pitchFamily="34" charset="0"/>
              </a:rPr>
              <a:t>The space industry employs engineers and scientists, accountants, lawyers and communicators. There are jobs in the public and private sectors, in universities, major multinational companies and small enterprises.</a:t>
            </a:r>
          </a:p>
          <a:p>
            <a:pPr marL="0" indent="0" algn="l">
              <a:buNone/>
            </a:pPr>
            <a:r>
              <a:rPr lang="en-GB" sz="2400" b="0" i="0" dirty="0">
                <a:solidFill>
                  <a:srgbClr val="0B0C0C"/>
                </a:solidFill>
                <a:effectLst/>
                <a:latin typeface="Gadugi" panose="020B0502040204020203" pitchFamily="34" charset="0"/>
                <a:ea typeface="Gadugi" panose="020B0502040204020203" pitchFamily="34" charset="0"/>
              </a:rPr>
              <a:t>UK teams are building some of the world’s largest – and smallest – satellites. They are constructing the first European Mars rover and are working on missions to the Moon, Mercury and Jupiter.</a:t>
            </a:r>
          </a:p>
          <a:p>
            <a:pPr marL="0" indent="0">
              <a:buNone/>
            </a:pPr>
            <a:endParaRPr lang="en-GB" sz="2400" dirty="0">
              <a:latin typeface="Gadugi" panose="020B0502040204020203" pitchFamily="34" charset="0"/>
              <a:ea typeface="Gadugi" panose="020B0502040204020203" pitchFamily="34" charset="0"/>
            </a:endParaRPr>
          </a:p>
        </p:txBody>
      </p:sp>
      <p:pic>
        <p:nvPicPr>
          <p:cNvPr id="1028" name="Picture 4">
            <a:extLst>
              <a:ext uri="{FF2B5EF4-FFF2-40B4-BE49-F238E27FC236}">
                <a16:creationId xmlns:a16="http://schemas.microsoft.com/office/drawing/2014/main" id="{E024C702-A69A-4C4B-31A1-F8533316A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4" y="3835953"/>
            <a:ext cx="4672460" cy="23362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showing light and dark clean rooms in use by engineers">
            <a:extLst>
              <a:ext uri="{FF2B5EF4-FFF2-40B4-BE49-F238E27FC236}">
                <a16:creationId xmlns:a16="http://schemas.microsoft.com/office/drawing/2014/main" id="{3AD65515-599B-1E04-2AFB-C29321675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382" y="3835953"/>
            <a:ext cx="4155452" cy="23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97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3097"/>
            <a:ext cx="10058400" cy="1371600"/>
          </a:xfrm>
        </p:spPr>
        <p:txBody>
          <a:bodyPr/>
          <a:lstStyle/>
          <a:p>
            <a:r>
              <a:rPr lang="en-GB" dirty="0">
                <a:latin typeface="Gadugi" panose="020B0502040204020203" pitchFamily="34" charset="0"/>
                <a:ea typeface="Gadugi" panose="020B0502040204020203" pitchFamily="34" charset="0"/>
              </a:rPr>
              <a:t>Melissa – </a:t>
            </a:r>
            <a:r>
              <a:rPr lang="en-GB" sz="3200" dirty="0">
                <a:latin typeface="Gadugi" panose="020B0502040204020203" pitchFamily="34" charset="0"/>
                <a:ea typeface="Gadugi" panose="020B0502040204020203" pitchFamily="34" charset="0"/>
              </a:rPr>
              <a:t>Space Journalist</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368061" y="5002291"/>
            <a:ext cx="7464723"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Journalist </a:t>
            </a:r>
            <a:r>
              <a:rPr lang="en-GB" sz="1600" b="0" i="0" dirty="0">
                <a:effectLst/>
                <a:latin typeface="Gadugi" panose="020B0502040204020203" pitchFamily="34" charset="0"/>
                <a:ea typeface="Gadugi" panose="020B0502040204020203" pitchFamily="34" charset="0"/>
              </a:rPr>
              <a:t>in the United Kingdom is </a:t>
            </a:r>
            <a:r>
              <a:rPr lang="en-GB" sz="1600" b="1" i="0" dirty="0">
                <a:effectLst/>
                <a:latin typeface="Gadugi" panose="020B0502040204020203" pitchFamily="34" charset="0"/>
                <a:ea typeface="Gadugi" panose="020B0502040204020203" pitchFamily="34" charset="0"/>
              </a:rPr>
              <a:t>£26,000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https://www.payscale.com/research/UK/Job=Journalist/Salary</a:t>
            </a:r>
            <a:r>
              <a:rPr lang="en-GB" sz="1600" b="0" i="0" dirty="0">
                <a:solidFill>
                  <a:srgbClr val="0070C0"/>
                </a:solidFill>
                <a:effectLst/>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https://www.prospects.ac.uk/job-profiles/science-writer</a:t>
            </a:r>
            <a:r>
              <a:rPr lang="en-GB" sz="1600" dirty="0">
                <a:solidFill>
                  <a:srgbClr val="0070C0"/>
                </a:solidFill>
                <a:latin typeface="Gadugi" panose="020B0502040204020203" pitchFamily="34" charset="0"/>
                <a:ea typeface="Gadugi" panose="020B0502040204020203" pitchFamily="34" charset="0"/>
              </a:rPr>
              <a:t> </a:t>
            </a:r>
          </a:p>
          <a:p>
            <a:r>
              <a:rPr lang="en-GB" sz="1600"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https://nationalcareers.service.gov.uk/job-profiles/newspaper-journalist</a:t>
            </a:r>
            <a:r>
              <a:rPr lang="en-GB" sz="1600" dirty="0">
                <a:solidFill>
                  <a:srgbClr val="0070C0"/>
                </a:solidFill>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6286336"/>
          </a:xfrm>
          <a:prstGeom prst="rect">
            <a:avLst/>
          </a:prstGeom>
          <a:noFill/>
          <a:ln>
            <a:solidFill>
              <a:schemeClr val="tx1"/>
            </a:solidFill>
          </a:ln>
        </p:spPr>
        <p:txBody>
          <a:bodyPr wrap="square">
            <a:spAutoFit/>
          </a:bodyPr>
          <a:lstStyle/>
          <a:p>
            <a:pPr algn="l"/>
            <a:r>
              <a:rPr lang="en-GB" sz="1750"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sz="1750" dirty="0">
                <a:solidFill>
                  <a:srgbClr val="0B0C0C"/>
                </a:solidFill>
                <a:latin typeface="Gadugi" panose="020B0502040204020203" pitchFamily="34" charset="0"/>
                <a:ea typeface="Gadugi" panose="020B0502040204020203" pitchFamily="34" charset="0"/>
              </a:rPr>
              <a:t>A</a:t>
            </a:r>
            <a:r>
              <a:rPr lang="en-GB" sz="1750" b="0" i="0" dirty="0">
                <a:solidFill>
                  <a:srgbClr val="0B0C0C"/>
                </a:solidFill>
                <a:effectLst/>
                <a:latin typeface="Gadugi" panose="020B0502040204020203" pitchFamily="34" charset="0"/>
                <a:ea typeface="Gadugi" panose="020B0502040204020203" pitchFamily="34" charset="0"/>
              </a:rPr>
              <a:t> university course, a college course, an apprenticeship, working towards this role</a:t>
            </a:r>
          </a:p>
          <a:p>
            <a:pPr algn="l"/>
            <a:r>
              <a:rPr lang="en-GB" sz="1750" b="0" i="0" dirty="0">
                <a:solidFill>
                  <a:srgbClr val="0B0C0C"/>
                </a:solidFill>
                <a:effectLst/>
                <a:latin typeface="Gadugi" panose="020B0502040204020203" pitchFamily="34" charset="0"/>
                <a:ea typeface="Gadugi" panose="020B0502040204020203" pitchFamily="34" charset="0"/>
              </a:rPr>
              <a:t> or specialist courses run by professional bodies</a:t>
            </a:r>
          </a:p>
          <a:p>
            <a:r>
              <a:rPr lang="en-GB" sz="1750" b="1" dirty="0">
                <a:solidFill>
                  <a:srgbClr val="0B0C0C"/>
                </a:solidFill>
                <a:effectLst/>
                <a:latin typeface="Gadugi" panose="020B0502040204020203" pitchFamily="34" charset="0"/>
                <a:ea typeface="Gadugi" panose="020B0502040204020203" pitchFamily="34" charset="0"/>
              </a:rPr>
              <a:t>University</a:t>
            </a:r>
          </a:p>
          <a:p>
            <a:r>
              <a:rPr lang="en-GB" sz="1750" b="0" dirty="0">
                <a:solidFill>
                  <a:srgbClr val="0B0C0C"/>
                </a:solidFill>
                <a:effectLst/>
                <a:latin typeface="Gadugi" panose="020B0502040204020203" pitchFamily="34" charset="0"/>
                <a:ea typeface="Gadugi" panose="020B0502040204020203" pitchFamily="34" charset="0"/>
              </a:rPr>
              <a:t>You can take a degree course as a first step towards this career. Relevant subjects include: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English</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journalism</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media and communications</a:t>
            </a:r>
          </a:p>
          <a:p>
            <a:r>
              <a:rPr lang="en-GB" sz="1750" b="0" dirty="0">
                <a:solidFill>
                  <a:srgbClr val="0B0C0C"/>
                </a:solidFill>
                <a:effectLst/>
                <a:latin typeface="Gadugi" panose="020B0502040204020203" pitchFamily="34" charset="0"/>
                <a:ea typeface="Gadugi" panose="020B0502040204020203" pitchFamily="34" charset="0"/>
              </a:rPr>
              <a:t>Some courses are accredited by the </a:t>
            </a:r>
            <a:r>
              <a:rPr lang="en-GB" sz="1750" b="0" dirty="0">
                <a:solidFill>
                  <a:srgbClr val="0070C0"/>
                </a:solidFill>
                <a:effectLst/>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National Council for the Training of Journalists</a:t>
            </a:r>
            <a:r>
              <a:rPr lang="en-GB" sz="1750" b="0" dirty="0">
                <a:solidFill>
                  <a:srgbClr val="0B0C0C"/>
                </a:solidFill>
                <a:effectLst/>
                <a:latin typeface="Gadugi" panose="020B0502040204020203" pitchFamily="34" charset="0"/>
                <a:ea typeface="Gadugi" panose="020B0502040204020203" pitchFamily="34" charset="0"/>
              </a:rPr>
              <a:t>.</a:t>
            </a:r>
          </a:p>
          <a:p>
            <a:r>
              <a:rPr lang="en-GB" sz="1750" b="0" dirty="0">
                <a:solidFill>
                  <a:srgbClr val="0B0C0C"/>
                </a:solidFill>
                <a:effectLst/>
                <a:latin typeface="Gadugi" panose="020B0502040204020203" pitchFamily="34" charset="0"/>
                <a:ea typeface="Gadugi" panose="020B0502040204020203" pitchFamily="34" charset="0"/>
              </a:rPr>
              <a:t>Graduates of other subjects can do a postgraduate course in journalism, lasting 1 to 2 years.</a:t>
            </a:r>
          </a:p>
          <a:p>
            <a:r>
              <a:rPr lang="en-GB" sz="1750" b="1" dirty="0">
                <a:solidFill>
                  <a:srgbClr val="0B0C0C"/>
                </a:solidFill>
                <a:effectLst/>
                <a:latin typeface="Gadugi" panose="020B0502040204020203" pitchFamily="34" charset="0"/>
                <a:ea typeface="Gadugi" panose="020B0502040204020203" pitchFamily="34" charset="0"/>
              </a:rPr>
              <a:t>Entry requirements</a:t>
            </a:r>
          </a:p>
          <a:p>
            <a:r>
              <a:rPr lang="en-GB" sz="175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a degree in any subject for a postgraduate course</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C</a:t>
            </a:r>
          </a:p>
        </p:txBody>
      </p:sp>
      <p:pic>
        <p:nvPicPr>
          <p:cNvPr id="8" name="Online Media 7" title="Find Your Space Series 2: Melissa - Space Journalist">
            <a:hlinkClick r:id="" action="ppaction://media"/>
            <a:extLst>
              <a:ext uri="{FF2B5EF4-FFF2-40B4-BE49-F238E27FC236}">
                <a16:creationId xmlns:a16="http://schemas.microsoft.com/office/drawing/2014/main" id="{BF8897FD-FAAF-16DB-A313-288204EF889A}"/>
              </a:ext>
            </a:extLst>
          </p:cNvPr>
          <p:cNvPicPr>
            <a:picLocks noRot="1" noChangeAspect="1"/>
          </p:cNvPicPr>
          <p:nvPr>
            <a:videoFile r:link="rId1"/>
          </p:nvPr>
        </p:nvPicPr>
        <p:blipFill>
          <a:blip r:embed="rId7"/>
          <a:stretch>
            <a:fillRect/>
          </a:stretch>
        </p:blipFill>
        <p:spPr>
          <a:xfrm>
            <a:off x="905774" y="1962761"/>
            <a:ext cx="5190226" cy="2932477"/>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3" y="1469047"/>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8">
                  <a:extLst>
                    <a:ext uri="{A12FA001-AC4F-418D-AE19-62706E023703}">
                      <ahyp:hlinkClr xmlns:ahyp="http://schemas.microsoft.com/office/drawing/2018/hyperlinkcolor" val="tx"/>
                    </a:ext>
                  </a:extLst>
                </a:hlinkClick>
              </a:rPr>
              <a:t>https://youtu.be/tDMyvHEQyAs</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62889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3097"/>
            <a:ext cx="10058400" cy="1371600"/>
          </a:xfrm>
        </p:spPr>
        <p:txBody>
          <a:bodyPr/>
          <a:lstStyle/>
          <a:p>
            <a:r>
              <a:rPr lang="en-GB" dirty="0" err="1">
                <a:latin typeface="Gadugi" panose="020B0502040204020203" pitchFamily="34" charset="0"/>
                <a:ea typeface="Gadugi" panose="020B0502040204020203" pitchFamily="34" charset="0"/>
              </a:rPr>
              <a:t>Parthil</a:t>
            </a:r>
            <a:r>
              <a:rPr lang="en-GB" dirty="0">
                <a:latin typeface="Gadugi" panose="020B0502040204020203" pitchFamily="34" charset="0"/>
                <a:ea typeface="Gadugi" panose="020B0502040204020203" pitchFamily="34" charset="0"/>
              </a:rPr>
              <a:t> – </a:t>
            </a:r>
            <a:r>
              <a:rPr lang="en-GB" sz="3200" dirty="0">
                <a:latin typeface="Gadugi" panose="020B0502040204020203" pitchFamily="34" charset="0"/>
                <a:ea typeface="Gadugi" panose="020B0502040204020203" pitchFamily="34" charset="0"/>
              </a:rPr>
              <a:t>Mechanical Engineer</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002291"/>
            <a:ext cx="7464723"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Mechanical Engineer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£34,000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https://nationalcareers.service.gov.uk/job-profiles/mechanical-engineer</a:t>
            </a:r>
            <a:endParaRPr lang="en-GB" sz="1600" dirty="0">
              <a:solidFill>
                <a:srgbClr val="0070C0"/>
              </a:solidFill>
              <a:latin typeface="Gadugi" panose="020B0502040204020203" pitchFamily="34" charset="0"/>
              <a:ea typeface="Gadugi" panose="020B0502040204020203" pitchFamily="34" charset="0"/>
            </a:endParaRPr>
          </a:p>
          <a:p>
            <a:r>
              <a:rPr lang="en-GB" sz="1600"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https://www.payscale.com/research/UK/Job=Mechanical_Engineer/Salary</a:t>
            </a:r>
            <a:endParaRPr lang="en-GB" sz="1600" b="0" i="0" dirty="0">
              <a:solidFill>
                <a:srgbClr val="0070C0"/>
              </a:solidFill>
              <a:effectLst/>
              <a:latin typeface="Gadugi" panose="020B0502040204020203" pitchFamily="34" charset="0"/>
              <a:ea typeface="Gadugi" panose="020B0502040204020203" pitchFamily="34" charset="0"/>
            </a:endParaRPr>
          </a:p>
          <a:p>
            <a:r>
              <a:rPr lang="en-GB" sz="1600" b="0" i="0" dirty="0">
                <a:solidFill>
                  <a:srgbClr val="0070C0"/>
                </a:solidFill>
                <a:effectLst/>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https://www.prospects.ac.uk/job-profiles/mechanical-engineer</a:t>
            </a:r>
            <a:endParaRPr lang="en-GB" sz="1600" dirty="0">
              <a:solidFill>
                <a:srgbClr val="0070C0"/>
              </a:solidFill>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4801314"/>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a college course, an apprenticeship or working towards this role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You could do a higher national diploma or degree in:</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mechanical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electromechanical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mechatronics</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engineering manufacturing</a:t>
            </a:r>
          </a:p>
          <a:p>
            <a:r>
              <a:rPr lang="en-GB" b="0" dirty="0">
                <a:solidFill>
                  <a:srgbClr val="0B0C0C"/>
                </a:solidFill>
                <a:effectLst/>
                <a:latin typeface="Gadugi" panose="020B0502040204020203" pitchFamily="34" charset="0"/>
                <a:ea typeface="Gadugi" panose="020B0502040204020203" pitchFamily="34" charset="0"/>
              </a:rPr>
              <a:t>The Engineering Council has </a:t>
            </a:r>
            <a:r>
              <a:rPr lang="en-GB" b="0" dirty="0">
                <a:solidFill>
                  <a:srgbClr val="0070C0"/>
                </a:solidFill>
                <a:effectLst/>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information on accredited courses</a:t>
            </a:r>
            <a:r>
              <a:rPr lang="en-GB" b="0" dirty="0">
                <a:solidFill>
                  <a:srgbClr val="0B0C0C"/>
                </a:solidFill>
                <a:effectLst/>
                <a:latin typeface="Gadugi" panose="020B0502040204020203" pitchFamily="34" charset="0"/>
                <a:ea typeface="Gadugi" panose="020B0502040204020203" pitchFamily="34" charset="0"/>
              </a:rPr>
              <a:t>.</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 2 or 3 A levels, or equivalent, including maths and physics</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E</a:t>
            </a:r>
          </a:p>
        </p:txBody>
      </p:sp>
      <p:pic>
        <p:nvPicPr>
          <p:cNvPr id="8" name="Online Media 7" title="Find Your Space Series 2: Parthil - Mechanical Engineer">
            <a:hlinkClick r:id="" action="ppaction://media"/>
            <a:extLst>
              <a:ext uri="{FF2B5EF4-FFF2-40B4-BE49-F238E27FC236}">
                <a16:creationId xmlns:a16="http://schemas.microsoft.com/office/drawing/2014/main" id="{B20E517E-34CA-CC30-71C6-27843159C679}"/>
              </a:ext>
            </a:extLst>
          </p:cNvPr>
          <p:cNvPicPr>
            <a:picLocks noRot="1" noChangeAspect="1"/>
          </p:cNvPicPr>
          <p:nvPr>
            <a:videoFile r:link="rId1"/>
          </p:nvPr>
        </p:nvPicPr>
        <p:blipFill>
          <a:blip r:embed="rId7"/>
          <a:stretch>
            <a:fillRect/>
          </a:stretch>
        </p:blipFill>
        <p:spPr>
          <a:xfrm>
            <a:off x="905774" y="1958848"/>
            <a:ext cx="5190225" cy="2932477"/>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2" y="1361661"/>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8">
                  <a:extLst>
                    <a:ext uri="{A12FA001-AC4F-418D-AE19-62706E023703}">
                      <ahyp:hlinkClr xmlns:ahyp="http://schemas.microsoft.com/office/drawing/2018/hyperlinkcolor" val="tx"/>
                    </a:ext>
                  </a:extLst>
                </a:hlinkClick>
              </a:rPr>
              <a:t>https://youtu.be/CaO-R3Om9zc</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02506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3097"/>
            <a:ext cx="10058400" cy="1371600"/>
          </a:xfrm>
        </p:spPr>
        <p:txBody>
          <a:bodyPr/>
          <a:lstStyle/>
          <a:p>
            <a:r>
              <a:rPr lang="en-GB" dirty="0">
                <a:solidFill>
                  <a:schemeClr val="tx1"/>
                </a:solidFill>
                <a:latin typeface="Gadugi" panose="020B0502040204020203" pitchFamily="34" charset="0"/>
                <a:ea typeface="Gadugi" panose="020B0502040204020203" pitchFamily="34" charset="0"/>
              </a:rPr>
              <a:t>Craig – </a:t>
            </a:r>
            <a:r>
              <a:rPr lang="en-GB" sz="3200" dirty="0">
                <a:solidFill>
                  <a:schemeClr val="tx1"/>
                </a:solidFill>
                <a:latin typeface="Gadugi" panose="020B0502040204020203" pitchFamily="34" charset="0"/>
                <a:ea typeface="Gadugi" panose="020B0502040204020203" pitchFamily="34" charset="0"/>
              </a:rPr>
              <a:t>Director of Investment</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279999" y="5216630"/>
            <a:ext cx="7730526" cy="1104181"/>
          </a:xfrm>
        </p:spPr>
        <p:txBody>
          <a:bodyPr>
            <a:noAutofit/>
          </a:bodyPr>
          <a:lstStyle/>
          <a:p>
            <a:r>
              <a:rPr lang="en-GB" b="0" i="0" dirty="0">
                <a:effectLst/>
                <a:latin typeface="Gadugi" panose="020B0502040204020203" pitchFamily="34" charset="0"/>
                <a:ea typeface="Gadugi" panose="020B0502040204020203" pitchFamily="34" charset="0"/>
              </a:rPr>
              <a:t>The average salary for an </a:t>
            </a:r>
            <a:r>
              <a:rPr lang="en-GB" b="1" i="0" dirty="0">
                <a:effectLst/>
                <a:latin typeface="Gadugi" panose="020B0502040204020203" pitchFamily="34" charset="0"/>
                <a:ea typeface="Gadugi" panose="020B0502040204020203" pitchFamily="34" charset="0"/>
              </a:rPr>
              <a:t>Investment manager </a:t>
            </a:r>
            <a:r>
              <a:rPr lang="en-GB" b="0" i="0" dirty="0">
                <a:effectLst/>
                <a:latin typeface="Gadugi" panose="020B0502040204020203" pitchFamily="34" charset="0"/>
                <a:ea typeface="Gadugi" panose="020B0502040204020203" pitchFamily="34" charset="0"/>
              </a:rPr>
              <a:t>in the UK is </a:t>
            </a:r>
            <a:r>
              <a:rPr lang="en-GB" b="1" i="0" dirty="0">
                <a:effectLst/>
                <a:latin typeface="Gadugi" panose="020B0502040204020203" pitchFamily="34" charset="0"/>
                <a:ea typeface="Gadugi" panose="020B0502040204020203" pitchFamily="34" charset="0"/>
              </a:rPr>
              <a:t>£59,000</a:t>
            </a:r>
          </a:p>
          <a:p>
            <a:r>
              <a:rPr lang="en-GB"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https://www.payscale.com/research/UK/Skill=Investment_Management/Salary</a:t>
            </a:r>
            <a:r>
              <a:rPr lang="en-GB" b="0" i="0" dirty="0">
                <a:solidFill>
                  <a:srgbClr val="0070C0"/>
                </a:solidFill>
                <a:effectLst/>
                <a:latin typeface="Gadugi" panose="020B0502040204020203" pitchFamily="34" charset="0"/>
                <a:ea typeface="Gadugi" panose="020B0502040204020203" pitchFamily="34" charset="0"/>
              </a:rPr>
              <a:t> </a:t>
            </a:r>
          </a:p>
          <a:p>
            <a:r>
              <a:rPr lang="en-GB" b="0" i="0" dirty="0">
                <a:solidFill>
                  <a:srgbClr val="0070C0"/>
                </a:solidFill>
                <a:effectLst/>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https://nationalcareers.service.gov.uk/job-profiles/management-accountant</a:t>
            </a:r>
            <a:endParaRPr lang="en-GB" dirty="0">
              <a:solidFill>
                <a:srgbClr val="0070C0"/>
              </a:solidFill>
              <a:latin typeface="Gadugi" panose="020B0502040204020203" pitchFamily="34" charset="0"/>
              <a:ea typeface="Gadugi" panose="020B0502040204020203" pitchFamily="34" charset="0"/>
            </a:endParaRPr>
          </a:p>
          <a:p>
            <a:endParaRPr lang="en-GB" b="0" i="0" dirty="0">
              <a:solidFill>
                <a:srgbClr val="4D5156"/>
              </a:solidFill>
              <a:effectLst/>
              <a:latin typeface="Gadugi" panose="020B0502040204020203" pitchFamily="34" charset="0"/>
              <a:ea typeface="Gadugi" panose="020B0502040204020203" pitchFamily="34" charset="0"/>
            </a:endParaRP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5747727"/>
          </a:xfrm>
          <a:prstGeom prst="rect">
            <a:avLst/>
          </a:prstGeom>
          <a:noFill/>
          <a:ln>
            <a:solidFill>
              <a:schemeClr val="tx1"/>
            </a:solidFill>
          </a:ln>
        </p:spPr>
        <p:txBody>
          <a:bodyPr wrap="square">
            <a:spAutoFit/>
          </a:bodyPr>
          <a:lstStyle/>
          <a:p>
            <a:pPr algn="l"/>
            <a:r>
              <a:rPr lang="en-GB" sz="1750"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sz="1750" b="0" i="0" dirty="0">
                <a:solidFill>
                  <a:srgbClr val="0B0C0C"/>
                </a:solidFill>
                <a:effectLst/>
                <a:latin typeface="Gadugi" panose="020B0502040204020203" pitchFamily="34" charset="0"/>
                <a:ea typeface="Gadugi" panose="020B0502040204020203" pitchFamily="34" charset="0"/>
              </a:rPr>
              <a:t>A university course, an apprenticeship or combining work with studying a professional qualification</a:t>
            </a:r>
          </a:p>
          <a:p>
            <a:r>
              <a:rPr lang="en-GB" sz="1750" b="1" dirty="0">
                <a:solidFill>
                  <a:srgbClr val="0B0C0C"/>
                </a:solidFill>
                <a:effectLst/>
                <a:latin typeface="Gadugi" panose="020B0502040204020203" pitchFamily="34" charset="0"/>
                <a:ea typeface="Gadugi" panose="020B0502040204020203" pitchFamily="34" charset="0"/>
              </a:rPr>
              <a:t>University</a:t>
            </a:r>
          </a:p>
          <a:p>
            <a:r>
              <a:rPr lang="en-GB" sz="1750" b="0" dirty="0">
                <a:solidFill>
                  <a:srgbClr val="0B0C0C"/>
                </a:solidFill>
                <a:effectLst/>
                <a:latin typeface="Gadugi" panose="020B0502040204020203" pitchFamily="34" charset="0"/>
                <a:ea typeface="Gadugi" panose="020B0502040204020203" pitchFamily="34" charset="0"/>
              </a:rPr>
              <a:t>You could do a degree in any subject then apply for a place on a graduate training scheme to work towards a professional accountancy qualification.</a:t>
            </a:r>
          </a:p>
          <a:p>
            <a:r>
              <a:rPr lang="en-GB" sz="1750" b="0" dirty="0">
                <a:solidFill>
                  <a:srgbClr val="0B0C0C"/>
                </a:solidFill>
                <a:effectLst/>
                <a:latin typeface="Gadugi" panose="020B0502040204020203" pitchFamily="34" charset="0"/>
                <a:ea typeface="Gadugi" panose="020B0502040204020203" pitchFamily="34" charset="0"/>
              </a:rPr>
              <a:t>If you want to take a more focused route onto a graduate scheme, you could study for an accountancy related degree, like: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accountancy</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accounting and finance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business and management</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maths</a:t>
            </a:r>
          </a:p>
          <a:p>
            <a:r>
              <a:rPr lang="en-GB" sz="1750" b="1" dirty="0">
                <a:solidFill>
                  <a:srgbClr val="0B0C0C"/>
                </a:solidFill>
                <a:effectLst/>
                <a:latin typeface="Gadugi" panose="020B0502040204020203" pitchFamily="34" charset="0"/>
                <a:ea typeface="Gadugi" panose="020B0502040204020203" pitchFamily="34" charset="0"/>
              </a:rPr>
              <a:t>Entry requirements</a:t>
            </a:r>
          </a:p>
          <a:p>
            <a:r>
              <a:rPr lang="en-GB" sz="1750"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2 to 3 A levels, or equivalent, for a degree</a:t>
            </a:r>
          </a:p>
          <a:p>
            <a:pPr>
              <a:buFont typeface="Arial" panose="020B0604020202020204" pitchFamily="34" charset="0"/>
              <a:buChar char="•"/>
            </a:pPr>
            <a:r>
              <a:rPr lang="en-GB" sz="1750" b="0" dirty="0">
                <a:solidFill>
                  <a:srgbClr val="0B0C0C"/>
                </a:solidFill>
                <a:effectLst/>
                <a:latin typeface="Gadugi" panose="020B0502040204020203" pitchFamily="34" charset="0"/>
                <a:ea typeface="Gadugi" panose="020B0502040204020203" pitchFamily="34" charset="0"/>
              </a:rPr>
              <a:t> 4 or 5 GCSEs at grades 9 to 4 (A* to C), or equivalent, including English and maths</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B</a:t>
            </a:r>
          </a:p>
        </p:txBody>
      </p:sp>
      <p:pic>
        <p:nvPicPr>
          <p:cNvPr id="8" name="Online Media 7" title="Find Your Space Series 2: Craig - Director of Investment">
            <a:hlinkClick r:id="" action="ppaction://media"/>
            <a:extLst>
              <a:ext uri="{FF2B5EF4-FFF2-40B4-BE49-F238E27FC236}">
                <a16:creationId xmlns:a16="http://schemas.microsoft.com/office/drawing/2014/main" id="{CE2AC0A6-0B4F-2570-F97E-ECC5549036ED}"/>
              </a:ext>
            </a:extLst>
          </p:cNvPr>
          <p:cNvPicPr>
            <a:picLocks noRot="1" noChangeAspect="1"/>
          </p:cNvPicPr>
          <p:nvPr>
            <a:videoFile r:link="rId1"/>
          </p:nvPr>
        </p:nvPicPr>
        <p:blipFill>
          <a:blip r:embed="rId5"/>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65312" y="1361661"/>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a:t>
            </a:r>
            <a:r>
              <a:rPr lang="en-US" dirty="0">
                <a:solidFill>
                  <a:srgbClr val="0070C0"/>
                </a:solidFill>
                <a:latin typeface="Gadugi" panose="020B0502040204020203" pitchFamily="34" charset="0"/>
                <a:ea typeface="Gadugi" panose="020B0502040204020203" pitchFamily="34" charset="0"/>
              </a:rPr>
              <a:t>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https://youtu.be/8lu9lP2da5E</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7646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3097"/>
            <a:ext cx="10058400" cy="1371600"/>
          </a:xfrm>
        </p:spPr>
        <p:txBody>
          <a:bodyPr/>
          <a:lstStyle/>
          <a:p>
            <a:r>
              <a:rPr lang="en-GB" dirty="0">
                <a:latin typeface="Gadugi" panose="020B0502040204020203" pitchFamily="34" charset="0"/>
                <a:ea typeface="Gadugi" panose="020B0502040204020203" pitchFamily="34" charset="0"/>
              </a:rPr>
              <a:t>Faye – </a:t>
            </a:r>
            <a:r>
              <a:rPr lang="en-GB" sz="3200" dirty="0">
                <a:latin typeface="Gadugi" panose="020B0502040204020203" pitchFamily="34" charset="0"/>
                <a:ea typeface="Gadugi" panose="020B0502040204020203" pitchFamily="34" charset="0"/>
              </a:rPr>
              <a:t>Equipment Engineering </a:t>
            </a:r>
            <a:br>
              <a:rPr lang="en-GB" sz="3200" dirty="0">
                <a:latin typeface="Gadugi" panose="020B0502040204020203" pitchFamily="34" charset="0"/>
                <a:ea typeface="Gadugi" panose="020B0502040204020203" pitchFamily="34" charset="0"/>
              </a:rPr>
            </a:br>
            <a:r>
              <a:rPr lang="en-GB" sz="3200" dirty="0">
                <a:latin typeface="Gadugi" panose="020B0502040204020203" pitchFamily="34" charset="0"/>
                <a:ea typeface="Gadugi" panose="020B0502040204020203" pitchFamily="34" charset="0"/>
              </a:rPr>
              <a:t>Manager</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002291"/>
            <a:ext cx="7682901"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an </a:t>
            </a:r>
            <a:r>
              <a:rPr lang="en-GB" sz="1600" b="1" i="0" dirty="0">
                <a:effectLst/>
                <a:latin typeface="Gadugi" panose="020B0502040204020203" pitchFamily="34" charset="0"/>
                <a:ea typeface="Gadugi" panose="020B0502040204020203" pitchFamily="34" charset="0"/>
              </a:rPr>
              <a:t>Engineering manager</a:t>
            </a:r>
            <a:r>
              <a:rPr lang="en-GB" sz="1600" b="0" i="0" dirty="0">
                <a:effectLst/>
                <a:latin typeface="Gadugi" panose="020B0502040204020203" pitchFamily="34" charset="0"/>
                <a:ea typeface="Gadugi" panose="020B0502040204020203" pitchFamily="34" charset="0"/>
              </a:rPr>
              <a:t> in the UK is </a:t>
            </a:r>
            <a:r>
              <a:rPr lang="en-GB" sz="1600" b="1" i="0" dirty="0">
                <a:effectLst/>
                <a:latin typeface="Gadugi" panose="020B0502040204020203" pitchFamily="34" charset="0"/>
                <a:ea typeface="Gadugi" panose="020B0502040204020203" pitchFamily="34" charset="0"/>
              </a:rPr>
              <a:t>£50,000</a:t>
            </a:r>
            <a:r>
              <a:rPr lang="en-GB" sz="1600" b="0" i="0" dirty="0">
                <a:effectLst/>
                <a:latin typeface="Gadugi" panose="020B0502040204020203" pitchFamily="34" charset="0"/>
                <a:ea typeface="Gadugi" panose="020B0502040204020203" pitchFamily="34" charset="0"/>
              </a:rPr>
              <a:t>.</a:t>
            </a:r>
          </a:p>
          <a:p>
            <a:r>
              <a:rPr lang="en-GB" sz="1600" dirty="0">
                <a:solidFill>
                  <a:srgbClr val="0070C0"/>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https://www.payscale.com/research/UK/Job=Engineering_Manager/Salary</a:t>
            </a: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https://nationalcareers.service.gov.uk/job-profiles/purchasing-manager</a:t>
            </a:r>
            <a:r>
              <a:rPr lang="en-GB" sz="1600" dirty="0">
                <a:solidFill>
                  <a:srgbClr val="4D5156"/>
                </a:solidFill>
                <a:latin typeface="Gadugi" panose="020B0502040204020203" pitchFamily="34" charset="0"/>
                <a:ea typeface="Gadugi" panose="020B0502040204020203" pitchFamily="34" charset="0"/>
                <a:hlinkClick r:id="rId3"/>
              </a:rPr>
              <a:t> </a:t>
            </a:r>
            <a:r>
              <a:rPr lang="en-GB" sz="1600" dirty="0">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161595"/>
            <a:ext cx="4390845" cy="6463308"/>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 a college course, an apprenticeship or working towards this role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You could do a degree in aerospace engineering, avionics, or a subject like:</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electrical or electronic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mechanical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manufacturing or product engineering</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physics or applied physics</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software engineering or mathematics</a:t>
            </a:r>
          </a:p>
          <a:p>
            <a:r>
              <a:rPr lang="en-GB" b="1" dirty="0">
                <a:solidFill>
                  <a:srgbClr val="0B0C0C"/>
                </a:solidFill>
                <a:effectLst/>
                <a:latin typeface="Gadugi" panose="020B0502040204020203" pitchFamily="34" charset="0"/>
                <a:ea typeface="Gadugi" panose="020B0502040204020203" pitchFamily="34" charset="0"/>
              </a:rPr>
              <a:t>Postgraduate study</a:t>
            </a:r>
          </a:p>
          <a:p>
            <a:r>
              <a:rPr lang="en-GB" b="0" dirty="0">
                <a:solidFill>
                  <a:srgbClr val="0B0C0C"/>
                </a:solidFill>
                <a:effectLst/>
                <a:latin typeface="Gadugi" panose="020B0502040204020203" pitchFamily="34" charset="0"/>
                <a:ea typeface="Gadugi" panose="020B0502040204020203" pitchFamily="34" charset="0"/>
              </a:rPr>
              <a:t>You may be able to do a master's degree in aeronautical or aerospace engineering if you've studied for a degree in a related subject, such as engineering.</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2 or 3 A levels, or equivalent, including maths and physics</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a degree in a relevant subject for postgraduate study</a:t>
            </a:r>
          </a:p>
        </p:txBody>
      </p:sp>
      <p:sp>
        <p:nvSpPr>
          <p:cNvPr id="6" name="Rectangle 5">
            <a:extLst>
              <a:ext uri="{FF2B5EF4-FFF2-40B4-BE49-F238E27FC236}">
                <a16:creationId xmlns:a16="http://schemas.microsoft.com/office/drawing/2014/main" id="{E28D074E-5C23-1A23-7300-3FBCA2A0E1FA}"/>
              </a:ext>
            </a:extLst>
          </p:cNvPr>
          <p:cNvSpPr/>
          <p:nvPr/>
        </p:nvSpPr>
        <p:spPr>
          <a:xfrm>
            <a:off x="6096000" y="2580858"/>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E</a:t>
            </a:r>
          </a:p>
        </p:txBody>
      </p:sp>
      <p:pic>
        <p:nvPicPr>
          <p:cNvPr id="8" name="Online Media 7" title="Find Your Space Series 2: Faye - Equipment Engineering Manager">
            <a:hlinkClick r:id="" action="ppaction://media"/>
            <a:extLst>
              <a:ext uri="{FF2B5EF4-FFF2-40B4-BE49-F238E27FC236}">
                <a16:creationId xmlns:a16="http://schemas.microsoft.com/office/drawing/2014/main" id="{C2F272A6-F71A-F207-59E7-9CECA9B102D4}"/>
              </a:ext>
            </a:extLst>
          </p:cNvPr>
          <p:cNvPicPr>
            <a:picLocks noRot="1" noChangeAspect="1"/>
          </p:cNvPicPr>
          <p:nvPr>
            <a:videoFile r:link="rId1"/>
          </p:nvPr>
        </p:nvPicPr>
        <p:blipFill>
          <a:blip r:embed="rId5"/>
          <a:stretch>
            <a:fillRect/>
          </a:stretch>
        </p:blipFill>
        <p:spPr>
          <a:xfrm>
            <a:off x="905774" y="1962761"/>
            <a:ext cx="5190226" cy="2932478"/>
          </a:xfrm>
          <a:prstGeom prst="rect">
            <a:avLst/>
          </a:prstGeom>
        </p:spPr>
      </p:pic>
      <p:sp>
        <p:nvSpPr>
          <p:cNvPr id="7" name="TextBox 6">
            <a:extLst>
              <a:ext uri="{FF2B5EF4-FFF2-40B4-BE49-F238E27FC236}">
                <a16:creationId xmlns:a16="http://schemas.microsoft.com/office/drawing/2014/main" id="{CCFB6F33-62C3-44CD-3366-258479C8FF36}"/>
              </a:ext>
            </a:extLst>
          </p:cNvPr>
          <p:cNvSpPr txBox="1"/>
          <p:nvPr/>
        </p:nvSpPr>
        <p:spPr>
          <a:xfrm>
            <a:off x="788317" y="1527083"/>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6">
                  <a:extLst>
                    <a:ext uri="{A12FA001-AC4F-418D-AE19-62706E023703}">
                      <ahyp:hlinkClr xmlns:ahyp="http://schemas.microsoft.com/office/drawing/2018/hyperlinkcolor" val="tx"/>
                    </a:ext>
                  </a:extLst>
                </a:hlinkClick>
              </a:rPr>
              <a:t>https://youtu.be/rO4sc5fS_FQ</a:t>
            </a:r>
            <a:endParaRPr lang="en-US"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7590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7B83-C37E-D145-0186-A417D1C99CBF}"/>
              </a:ext>
            </a:extLst>
          </p:cNvPr>
          <p:cNvSpPr>
            <a:spLocks noGrp="1"/>
          </p:cNvSpPr>
          <p:nvPr>
            <p:ph type="title"/>
          </p:nvPr>
        </p:nvSpPr>
        <p:spPr>
          <a:xfrm>
            <a:off x="451449" y="233097"/>
            <a:ext cx="10058400" cy="1371600"/>
          </a:xfrm>
        </p:spPr>
        <p:txBody>
          <a:bodyPr/>
          <a:lstStyle/>
          <a:p>
            <a:r>
              <a:rPr lang="en-GB" dirty="0">
                <a:latin typeface="Gadugi" panose="020B0502040204020203" pitchFamily="34" charset="0"/>
                <a:ea typeface="Gadugi" panose="020B0502040204020203" pitchFamily="34" charset="0"/>
              </a:rPr>
              <a:t>Paul – </a:t>
            </a:r>
            <a:r>
              <a:rPr lang="en-GB" sz="3200" dirty="0">
                <a:latin typeface="Gadugi" panose="020B0502040204020203" pitchFamily="34" charset="0"/>
                <a:ea typeface="Gadugi" panose="020B0502040204020203" pitchFamily="34" charset="0"/>
              </a:rPr>
              <a:t>Director of NSC Creative</a:t>
            </a:r>
          </a:p>
        </p:txBody>
      </p:sp>
      <p:sp>
        <p:nvSpPr>
          <p:cNvPr id="5" name="Content Placeholder 2">
            <a:extLst>
              <a:ext uri="{FF2B5EF4-FFF2-40B4-BE49-F238E27FC236}">
                <a16:creationId xmlns:a16="http://schemas.microsoft.com/office/drawing/2014/main" id="{8FC299DA-854C-8DF7-5EB6-A8A8ED15E315}"/>
              </a:ext>
            </a:extLst>
          </p:cNvPr>
          <p:cNvSpPr>
            <a:spLocks noGrp="1"/>
          </p:cNvSpPr>
          <p:nvPr>
            <p:ph idx="1"/>
          </p:nvPr>
        </p:nvSpPr>
        <p:spPr>
          <a:xfrm>
            <a:off x="451449" y="5130494"/>
            <a:ext cx="7464723" cy="1104181"/>
          </a:xfrm>
        </p:spPr>
        <p:txBody>
          <a:bodyPr>
            <a:noAutofit/>
          </a:bodyPr>
          <a:lstStyle/>
          <a:p>
            <a:r>
              <a:rPr lang="en-GB" sz="1600" b="0" i="0" dirty="0">
                <a:effectLst/>
                <a:latin typeface="Gadugi" panose="020B0502040204020203" pitchFamily="34" charset="0"/>
                <a:ea typeface="Gadugi" panose="020B0502040204020203" pitchFamily="34" charset="0"/>
              </a:rPr>
              <a:t>The average salary for a </a:t>
            </a:r>
            <a:r>
              <a:rPr lang="en-GB" sz="1600" b="1" i="0" dirty="0">
                <a:effectLst/>
                <a:latin typeface="Gadugi" panose="020B0502040204020203" pitchFamily="34" charset="0"/>
                <a:ea typeface="Gadugi" panose="020B0502040204020203" pitchFamily="34" charset="0"/>
              </a:rPr>
              <a:t>Creative director </a:t>
            </a:r>
            <a:r>
              <a:rPr lang="en-GB" sz="1600" b="0" i="0" dirty="0">
                <a:effectLst/>
                <a:latin typeface="Gadugi" panose="020B0502040204020203" pitchFamily="34" charset="0"/>
                <a:ea typeface="Gadugi" panose="020B0502040204020203" pitchFamily="34" charset="0"/>
              </a:rPr>
              <a:t>in the UK is </a:t>
            </a:r>
            <a:r>
              <a:rPr lang="en-GB" sz="1600" b="1" i="0" dirty="0">
                <a:effectLst/>
                <a:latin typeface="Gadugi" panose="020B0502040204020203" pitchFamily="34" charset="0"/>
                <a:ea typeface="Gadugi" panose="020B0502040204020203" pitchFamily="34" charset="0"/>
              </a:rPr>
              <a:t>£51,000</a:t>
            </a:r>
            <a:r>
              <a:rPr lang="en-GB" sz="1600" b="0" i="0" dirty="0">
                <a:effectLst/>
                <a:latin typeface="Gadugi" panose="020B0502040204020203" pitchFamily="34" charset="0"/>
                <a:ea typeface="Gadugi" panose="020B0502040204020203" pitchFamily="34" charset="0"/>
              </a:rPr>
              <a:t>.</a:t>
            </a:r>
          </a:p>
          <a:p>
            <a:r>
              <a:rPr lang="en-GB" sz="1600" b="0" i="0" dirty="0">
                <a:solidFill>
                  <a:srgbClr val="0070C0"/>
                </a:solidFill>
                <a:effectLst/>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https://www.payscale.com/research/UK/Job=Creative_Director/Salary</a:t>
            </a:r>
            <a:r>
              <a:rPr lang="en-GB" sz="1600" dirty="0">
                <a:solidFill>
                  <a:srgbClr val="0070C0"/>
                </a:solidFill>
                <a:latin typeface="Gadugi" panose="020B0502040204020203" pitchFamily="34" charset="0"/>
                <a:ea typeface="Gadugi" panose="020B0502040204020203" pitchFamily="34" charset="0"/>
              </a:rPr>
              <a:t> </a:t>
            </a:r>
            <a:endParaRPr lang="en-GB" sz="1600" b="0" i="0" dirty="0">
              <a:solidFill>
                <a:srgbClr val="0070C0"/>
              </a:solidFill>
              <a:effectLst/>
              <a:latin typeface="Gadugi" panose="020B0502040204020203" pitchFamily="34" charset="0"/>
              <a:ea typeface="Gadugi" panose="020B0502040204020203" pitchFamily="34" charset="0"/>
            </a:endParaRPr>
          </a:p>
          <a:p>
            <a:r>
              <a:rPr lang="en-GB" sz="1600" dirty="0">
                <a:solidFill>
                  <a:srgbClr val="0070C0"/>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https://www.prospects.ac.uk/job-profiles/creative-director</a:t>
            </a:r>
            <a:r>
              <a:rPr lang="en-GB" sz="1600" dirty="0">
                <a:solidFill>
                  <a:srgbClr val="0070C0"/>
                </a:solidFill>
                <a:latin typeface="Gadugi" panose="020B0502040204020203" pitchFamily="34" charset="0"/>
                <a:ea typeface="Gadugi" panose="020B0502040204020203" pitchFamily="34" charset="0"/>
              </a:rPr>
              <a:t> </a:t>
            </a:r>
          </a:p>
        </p:txBody>
      </p:sp>
      <p:sp>
        <p:nvSpPr>
          <p:cNvPr id="3" name="TextBox 2">
            <a:extLst>
              <a:ext uri="{FF2B5EF4-FFF2-40B4-BE49-F238E27FC236}">
                <a16:creationId xmlns:a16="http://schemas.microsoft.com/office/drawing/2014/main" id="{493AAAEB-961A-9A92-6C33-C358CF68B884}"/>
              </a:ext>
            </a:extLst>
          </p:cNvPr>
          <p:cNvSpPr txBox="1"/>
          <p:nvPr/>
        </p:nvSpPr>
        <p:spPr>
          <a:xfrm>
            <a:off x="7349706" y="457200"/>
            <a:ext cx="4390845" cy="4801314"/>
          </a:xfrm>
          <a:prstGeom prst="rect">
            <a:avLst/>
          </a:prstGeom>
          <a:noFill/>
          <a:ln>
            <a:solidFill>
              <a:schemeClr val="tx1"/>
            </a:solidFill>
          </a:ln>
        </p:spPr>
        <p:txBody>
          <a:bodyPr wrap="square">
            <a:spAutoFit/>
          </a:bodyPr>
          <a:lstStyle/>
          <a:p>
            <a:pPr algn="l"/>
            <a:r>
              <a:rPr lang="en-GB" b="0" i="0" dirty="0">
                <a:solidFill>
                  <a:srgbClr val="0B0C0C"/>
                </a:solidFill>
                <a:effectLst/>
                <a:latin typeface="Gadugi" panose="020B0502040204020203" pitchFamily="34" charset="0"/>
                <a:ea typeface="Gadugi" panose="020B0502040204020203" pitchFamily="34" charset="0"/>
              </a:rPr>
              <a:t>You can get into this job through:</a:t>
            </a:r>
          </a:p>
          <a:p>
            <a:pPr algn="l"/>
            <a:r>
              <a:rPr lang="en-GB" dirty="0">
                <a:solidFill>
                  <a:srgbClr val="0B0C0C"/>
                </a:solidFill>
                <a:latin typeface="Gadugi" panose="020B0502040204020203" pitchFamily="34" charset="0"/>
                <a:ea typeface="Gadugi" panose="020B0502040204020203" pitchFamily="34" charset="0"/>
              </a:rPr>
              <a:t>A</a:t>
            </a:r>
            <a:r>
              <a:rPr lang="en-GB" b="0" i="0" dirty="0">
                <a:solidFill>
                  <a:srgbClr val="0B0C0C"/>
                </a:solidFill>
                <a:effectLst/>
                <a:latin typeface="Gadugi" panose="020B0502040204020203" pitchFamily="34" charset="0"/>
                <a:ea typeface="Gadugi" panose="020B0502040204020203" pitchFamily="34" charset="0"/>
              </a:rPr>
              <a:t> university course</a:t>
            </a:r>
            <a:r>
              <a:rPr lang="en-GB" dirty="0">
                <a:solidFill>
                  <a:srgbClr val="0B0C0C"/>
                </a:solidFill>
                <a:latin typeface="Gadugi" panose="020B0502040204020203" pitchFamily="34" charset="0"/>
                <a:ea typeface="Gadugi" panose="020B0502040204020203" pitchFamily="34" charset="0"/>
              </a:rPr>
              <a:t> or </a:t>
            </a:r>
            <a:r>
              <a:rPr lang="en-GB" b="0" i="0" dirty="0">
                <a:solidFill>
                  <a:srgbClr val="0B0C0C"/>
                </a:solidFill>
                <a:effectLst/>
                <a:latin typeface="Gadugi" panose="020B0502040204020203" pitchFamily="34" charset="0"/>
                <a:ea typeface="Gadugi" panose="020B0502040204020203" pitchFamily="34" charset="0"/>
              </a:rPr>
              <a:t>working towards this role.</a:t>
            </a:r>
          </a:p>
          <a:p>
            <a:r>
              <a:rPr lang="en-GB" b="1" dirty="0">
                <a:solidFill>
                  <a:srgbClr val="0B0C0C"/>
                </a:solidFill>
                <a:effectLst/>
                <a:latin typeface="Gadugi" panose="020B0502040204020203" pitchFamily="34" charset="0"/>
                <a:ea typeface="Gadugi" panose="020B0502040204020203" pitchFamily="34" charset="0"/>
              </a:rPr>
              <a:t>University</a:t>
            </a:r>
          </a:p>
          <a:p>
            <a:r>
              <a:rPr lang="en-GB" b="0" dirty="0">
                <a:solidFill>
                  <a:srgbClr val="0B0C0C"/>
                </a:solidFill>
                <a:effectLst/>
                <a:latin typeface="Gadugi" panose="020B0502040204020203" pitchFamily="34" charset="0"/>
                <a:ea typeface="Gadugi" panose="020B0502040204020203" pitchFamily="34" charset="0"/>
              </a:rPr>
              <a:t>Getting a degree in any subject can help you get into this type of job, although a course relevant to the subject you want to be an expert in may give you an advantage.</a:t>
            </a:r>
          </a:p>
          <a:p>
            <a:r>
              <a:rPr lang="en-GB" b="0" dirty="0">
                <a:solidFill>
                  <a:srgbClr val="0B0C0C"/>
                </a:solidFill>
                <a:effectLst/>
                <a:latin typeface="Gadugi" panose="020B0502040204020203" pitchFamily="34" charset="0"/>
                <a:ea typeface="Gadugi" panose="020B0502040204020203" pitchFamily="34" charset="0"/>
              </a:rPr>
              <a:t>You can take postgraduate qualifications in the subject to increase your understanding, though they are not essential for getting into the role.</a:t>
            </a:r>
          </a:p>
          <a:p>
            <a:r>
              <a:rPr lang="en-GB" b="1" dirty="0">
                <a:solidFill>
                  <a:srgbClr val="0B0C0C"/>
                </a:solidFill>
                <a:effectLst/>
                <a:latin typeface="Gadugi" panose="020B0502040204020203" pitchFamily="34" charset="0"/>
                <a:ea typeface="Gadugi" panose="020B0502040204020203" pitchFamily="34" charset="0"/>
              </a:rPr>
              <a:t>Entry requirements</a:t>
            </a:r>
          </a:p>
          <a:p>
            <a:r>
              <a:rPr lang="en-GB" b="0" dirty="0">
                <a:solidFill>
                  <a:srgbClr val="0B0C0C"/>
                </a:solidFill>
                <a:effectLst/>
                <a:latin typeface="Gadugi" panose="020B0502040204020203" pitchFamily="34" charset="0"/>
                <a:ea typeface="Gadugi" panose="020B0502040204020203" pitchFamily="34" charset="0"/>
              </a:rPr>
              <a:t>You'll usually need:</a:t>
            </a:r>
          </a:p>
          <a:p>
            <a:pPr>
              <a:buFont typeface="Arial" panose="020B0604020202020204" pitchFamily="34" charset="0"/>
              <a:buChar char="•"/>
            </a:pPr>
            <a:r>
              <a:rPr lang="en-GB" b="0" dirty="0">
                <a:solidFill>
                  <a:srgbClr val="0B0C0C"/>
                </a:solidFill>
                <a:effectLst/>
                <a:latin typeface="Gadugi" panose="020B0502040204020203" pitchFamily="34" charset="0"/>
                <a:ea typeface="Gadugi" panose="020B0502040204020203" pitchFamily="34" charset="0"/>
              </a:rPr>
              <a:t>2 to 3 A levels, or equivalent, for a degree</a:t>
            </a:r>
          </a:p>
        </p:txBody>
      </p:sp>
      <p:sp>
        <p:nvSpPr>
          <p:cNvPr id="6" name="Rectangle 5">
            <a:extLst>
              <a:ext uri="{FF2B5EF4-FFF2-40B4-BE49-F238E27FC236}">
                <a16:creationId xmlns:a16="http://schemas.microsoft.com/office/drawing/2014/main" id="{E28D074E-5C23-1A23-7300-3FBCA2A0E1FA}"/>
              </a:ext>
            </a:extLst>
          </p:cNvPr>
          <p:cNvSpPr/>
          <p:nvPr/>
        </p:nvSpPr>
        <p:spPr>
          <a:xfrm>
            <a:off x="6092906" y="3015201"/>
            <a:ext cx="946030" cy="849702"/>
          </a:xfrm>
          <a:prstGeom prst="rect">
            <a:avLst/>
          </a:prstGeom>
          <a:solidFill>
            <a:srgbClr val="171F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Gadugi" panose="020B0502040204020203" pitchFamily="34" charset="0"/>
                <a:ea typeface="Gadugi" panose="020B0502040204020203" pitchFamily="34" charset="0"/>
              </a:rPr>
              <a:t>A</a:t>
            </a:r>
          </a:p>
        </p:txBody>
      </p:sp>
      <p:sp>
        <p:nvSpPr>
          <p:cNvPr id="7" name="TextBox 6">
            <a:extLst>
              <a:ext uri="{FF2B5EF4-FFF2-40B4-BE49-F238E27FC236}">
                <a16:creationId xmlns:a16="http://schemas.microsoft.com/office/drawing/2014/main" id="{CCFB6F33-62C3-44CD-3366-258479C8FF36}"/>
              </a:ext>
            </a:extLst>
          </p:cNvPr>
          <p:cNvSpPr txBox="1"/>
          <p:nvPr/>
        </p:nvSpPr>
        <p:spPr>
          <a:xfrm>
            <a:off x="451449" y="1358174"/>
            <a:ext cx="5330687" cy="369332"/>
          </a:xfrm>
          <a:prstGeom prst="rect">
            <a:avLst/>
          </a:prstGeom>
          <a:noFill/>
        </p:spPr>
        <p:txBody>
          <a:bodyPr wrap="square" rtlCol="0">
            <a:spAutoFit/>
          </a:bodyPr>
          <a:lstStyle/>
          <a:p>
            <a:r>
              <a:rPr lang="en-US" dirty="0">
                <a:latin typeface="Gadugi" panose="020B0502040204020203" pitchFamily="34" charset="0"/>
                <a:ea typeface="Gadugi" panose="020B0502040204020203" pitchFamily="34" charset="0"/>
              </a:rPr>
              <a:t>Link to video - </a:t>
            </a:r>
            <a:r>
              <a:rPr lang="en-US" dirty="0">
                <a:solidFill>
                  <a:srgbClr val="0070C0"/>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https://youtu.be/CmEaE5p-pjk</a:t>
            </a:r>
            <a:endParaRPr lang="en-US" dirty="0">
              <a:solidFill>
                <a:srgbClr val="0070C0"/>
              </a:solidFill>
              <a:latin typeface="Gadugi" panose="020B0502040204020203" pitchFamily="34" charset="0"/>
              <a:ea typeface="Gadugi" panose="020B0502040204020203" pitchFamily="34" charset="0"/>
            </a:endParaRPr>
          </a:p>
        </p:txBody>
      </p:sp>
      <p:pic>
        <p:nvPicPr>
          <p:cNvPr id="8" name="Online Media 7" title="Find Your Space Series 2: Paul - Creative Director">
            <a:hlinkClick r:id="" action="ppaction://media"/>
            <a:extLst>
              <a:ext uri="{FF2B5EF4-FFF2-40B4-BE49-F238E27FC236}">
                <a16:creationId xmlns:a16="http://schemas.microsoft.com/office/drawing/2014/main" id="{364B4297-A4F7-305E-3AF3-4360B9437DBA}"/>
              </a:ext>
            </a:extLst>
          </p:cNvPr>
          <p:cNvPicPr>
            <a:picLocks noRot="1" noChangeAspect="1"/>
          </p:cNvPicPr>
          <p:nvPr>
            <a:videoFile r:link="rId1"/>
          </p:nvPr>
        </p:nvPicPr>
        <p:blipFill>
          <a:blip r:embed="rId6"/>
          <a:stretch>
            <a:fillRect/>
          </a:stretch>
        </p:blipFill>
        <p:spPr>
          <a:xfrm>
            <a:off x="788317" y="1934133"/>
            <a:ext cx="5330687" cy="3011838"/>
          </a:xfrm>
          <a:prstGeom prst="rect">
            <a:avLst/>
          </a:prstGeom>
        </p:spPr>
      </p:pic>
    </p:spTree>
    <p:extLst>
      <p:ext uri="{BB962C8B-B14F-4D97-AF65-F5344CB8AC3E}">
        <p14:creationId xmlns:p14="http://schemas.microsoft.com/office/powerpoint/2010/main" val="9671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2742-3058-3496-F7FD-CF4B9D3ADAEF}"/>
              </a:ext>
            </a:extLst>
          </p:cNvPr>
          <p:cNvSpPr>
            <a:spLocks noGrp="1"/>
          </p:cNvSpPr>
          <p:nvPr>
            <p:ph type="title"/>
          </p:nvPr>
        </p:nvSpPr>
        <p:spPr/>
        <p:txBody>
          <a:bodyPr/>
          <a:lstStyle/>
          <a:p>
            <a:r>
              <a:rPr lang="en-GB" dirty="0">
                <a:latin typeface="Gadugi" panose="020B0502040204020203" pitchFamily="34" charset="0"/>
                <a:ea typeface="Gadugi" panose="020B0502040204020203" pitchFamily="34" charset="0"/>
              </a:rPr>
              <a:t>Further Find Your Space resources</a:t>
            </a:r>
          </a:p>
        </p:txBody>
      </p:sp>
      <p:sp>
        <p:nvSpPr>
          <p:cNvPr id="3" name="Content Placeholder 2">
            <a:extLst>
              <a:ext uri="{FF2B5EF4-FFF2-40B4-BE49-F238E27FC236}">
                <a16:creationId xmlns:a16="http://schemas.microsoft.com/office/drawing/2014/main" id="{5F8FD05E-779D-EF03-1ADA-055015F0D9CF}"/>
              </a:ext>
            </a:extLst>
          </p:cNvPr>
          <p:cNvSpPr>
            <a:spLocks noGrp="1"/>
          </p:cNvSpPr>
          <p:nvPr>
            <p:ph idx="1"/>
          </p:nvPr>
        </p:nvSpPr>
        <p:spPr>
          <a:xfrm>
            <a:off x="1066800" y="2450969"/>
            <a:ext cx="10058400" cy="3501775"/>
          </a:xfrm>
        </p:spPr>
        <p:txBody>
          <a:bodyPr>
            <a:normAutofit/>
          </a:bodyPr>
          <a:lstStyle/>
          <a:p>
            <a:endParaRPr lang="en-GB" sz="1600" dirty="0">
              <a:latin typeface="Gadugi" panose="020B0502040204020203" pitchFamily="34" charset="0"/>
              <a:ea typeface="Gadugi" panose="020B0502040204020203" pitchFamily="34" charset="0"/>
            </a:endParaRPr>
          </a:p>
          <a:p>
            <a:r>
              <a:rPr lang="en-GB" sz="1600" dirty="0">
                <a:latin typeface="Gadugi" panose="020B0502040204020203" pitchFamily="34" charset="0"/>
                <a:ea typeface="Gadugi" panose="020B0502040204020203" pitchFamily="34" charset="0"/>
              </a:rPr>
              <a:t>Our quickfire videos feature Find Your Space interviewees answering short, snappy questions off the cuff!</a:t>
            </a:r>
          </a:p>
          <a:p>
            <a:r>
              <a:rPr lang="en-GB" sz="1600" dirty="0">
                <a:latin typeface="Gadugi" panose="020B0502040204020203" pitchFamily="34" charset="0"/>
                <a:ea typeface="Gadugi" panose="020B0502040204020203" pitchFamily="34" charset="0"/>
              </a:rPr>
              <a:t>Use these videos to inspire further discussion about the careers and lives of our interviewees.</a:t>
            </a:r>
          </a:p>
          <a:p>
            <a:r>
              <a:rPr lang="en-GB" sz="1600" dirty="0">
                <a:latin typeface="Gadugi" panose="020B0502040204020203" pitchFamily="34" charset="0"/>
                <a:ea typeface="Gadugi" panose="020B0502040204020203" pitchFamily="34" charset="0"/>
              </a:rPr>
              <a:t>Follow the link below for the Quickfire Playlist:</a:t>
            </a:r>
          </a:p>
          <a:p>
            <a:r>
              <a:rPr lang="en-GB" sz="1600" dirty="0">
                <a:solidFill>
                  <a:srgbClr val="0070C0"/>
                </a:solidFill>
                <a:latin typeface="Gadugi" panose="020B0502040204020203" pitchFamily="34" charset="0"/>
                <a:ea typeface="Gadugi" panose="020B0502040204020203" pitchFamily="34" charset="0"/>
                <a:hlinkClick r:id="rId2">
                  <a:extLst>
                    <a:ext uri="{A12FA001-AC4F-418D-AE19-62706E023703}">
                      <ahyp:hlinkClr xmlns:ahyp="http://schemas.microsoft.com/office/drawing/2018/hyperlinkcolor" val="tx"/>
                    </a:ext>
                  </a:extLst>
                </a:hlinkClick>
              </a:rPr>
              <a:t>https://www.youtube.com/playlist?list=PLrrRtiBgUv4nCvjAgpNF8OGwgnaL8Nrod</a:t>
            </a:r>
            <a:endParaRPr lang="en-GB" sz="1600" dirty="0">
              <a:solidFill>
                <a:srgbClr val="0070C0"/>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492908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en-gb" dirty="0">
                <a:latin typeface="Gadugi" panose="020B0502040204020203" pitchFamily="34" charset="0"/>
                <a:ea typeface="Gadugi" panose="020B0502040204020203" pitchFamily="34" charset="0"/>
              </a:rPr>
              <a:t>Would you like more information?</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043657185"/>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UK Space Agency">
            <a:hlinkClick r:id="rId7"/>
            <a:extLst>
              <a:ext uri="{FF2B5EF4-FFF2-40B4-BE49-F238E27FC236}">
                <a16:creationId xmlns:a16="http://schemas.microsoft.com/office/drawing/2014/main" id="{CF402CEF-A024-749A-56D2-F6C8DAFC2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3577" y="2960979"/>
            <a:ext cx="4104846" cy="114519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CUK logo">
            <a:extLst>
              <a:ext uri="{FF2B5EF4-FFF2-40B4-BE49-F238E27FC236}">
                <a16:creationId xmlns:a16="http://schemas.microsoft.com/office/drawing/2014/main" id="{BC57D4D1-BDD1-9BBE-A966-A676CEAF4954}"/>
              </a:ext>
            </a:extLst>
          </p:cNvPr>
          <p:cNvSpPr>
            <a:spLocks noChangeAspect="1" noChangeArrowheads="1"/>
          </p:cNvSpPr>
          <p:nvPr/>
        </p:nvSpPr>
        <p:spPr bwMode="auto">
          <a:xfrm>
            <a:off x="6006757" y="33542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 name="Picture 3">
            <a:hlinkClick r:id="rId9"/>
            <a:extLst>
              <a:ext uri="{FF2B5EF4-FFF2-40B4-BE49-F238E27FC236}">
                <a16:creationId xmlns:a16="http://schemas.microsoft.com/office/drawing/2014/main" id="{185F2888-E98F-F196-A6D8-BFE228C82E55}"/>
              </a:ext>
            </a:extLst>
          </p:cNvPr>
          <p:cNvPicPr>
            <a:picLocks noChangeAspect="1"/>
          </p:cNvPicPr>
          <p:nvPr/>
        </p:nvPicPr>
        <p:blipFill>
          <a:blip r:embed="rId10"/>
          <a:stretch>
            <a:fillRect/>
          </a:stretch>
        </p:blipFill>
        <p:spPr>
          <a:xfrm>
            <a:off x="1021606" y="2960982"/>
            <a:ext cx="3013659" cy="1145190"/>
          </a:xfrm>
          <a:prstGeom prst="rect">
            <a:avLst/>
          </a:prstGeom>
          <a:solidFill>
            <a:srgbClr val="0070C0"/>
          </a:solidFill>
        </p:spPr>
      </p:pic>
      <p:pic>
        <p:nvPicPr>
          <p:cNvPr id="1032" name="Picture 8" descr="UKspace – the official trade association of the UK space industry">
            <a:hlinkClick r:id="rId11"/>
            <a:extLst>
              <a:ext uri="{FF2B5EF4-FFF2-40B4-BE49-F238E27FC236}">
                <a16:creationId xmlns:a16="http://schemas.microsoft.com/office/drawing/2014/main" id="{781A2D62-BFB0-8EEA-CA22-6236787ECC2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862" t="33684" r="11761" b="29370"/>
          <a:stretch/>
        </p:blipFill>
        <p:spPr bwMode="auto">
          <a:xfrm>
            <a:off x="8175645" y="2960980"/>
            <a:ext cx="3115248" cy="114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47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3360-5417-A22B-09C4-0041C926F8A7}"/>
              </a:ext>
            </a:extLst>
          </p:cNvPr>
          <p:cNvSpPr>
            <a:spLocks noGrp="1"/>
          </p:cNvSpPr>
          <p:nvPr>
            <p:ph type="title"/>
          </p:nvPr>
        </p:nvSpPr>
        <p:spPr>
          <a:xfrm>
            <a:off x="435634" y="39756"/>
            <a:ext cx="10058400" cy="1371600"/>
          </a:xfrm>
        </p:spPr>
        <p:txBody>
          <a:bodyPr/>
          <a:lstStyle/>
          <a:p>
            <a:r>
              <a:rPr lang="en-GB" dirty="0">
                <a:latin typeface="Gadugi" panose="020B0502040204020203" pitchFamily="34" charset="0"/>
                <a:ea typeface="Gadugi" panose="020B0502040204020203" pitchFamily="34" charset="0"/>
              </a:rPr>
              <a:t>Frequently asked questions</a:t>
            </a:r>
          </a:p>
        </p:txBody>
      </p:sp>
      <p:sp>
        <p:nvSpPr>
          <p:cNvPr id="3" name="Content Placeholder 2">
            <a:extLst>
              <a:ext uri="{FF2B5EF4-FFF2-40B4-BE49-F238E27FC236}">
                <a16:creationId xmlns:a16="http://schemas.microsoft.com/office/drawing/2014/main" id="{3D86C075-2DA0-CCDF-F119-DCCA0AF3864A}"/>
              </a:ext>
            </a:extLst>
          </p:cNvPr>
          <p:cNvSpPr>
            <a:spLocks noGrp="1"/>
          </p:cNvSpPr>
          <p:nvPr>
            <p:ph idx="1"/>
          </p:nvPr>
        </p:nvSpPr>
        <p:spPr>
          <a:xfrm>
            <a:off x="435634" y="5593446"/>
            <a:ext cx="10058400" cy="987799"/>
          </a:xfrm>
        </p:spPr>
        <p:txBody>
          <a:bodyPr>
            <a:normAutofit/>
          </a:bodyPr>
          <a:lstStyle/>
          <a:p>
            <a:pPr marL="0" indent="0">
              <a:buNone/>
            </a:pPr>
            <a:endParaRPr lang="en-GB" dirty="0"/>
          </a:p>
          <a:p>
            <a:r>
              <a:rPr lang="en-GB" sz="1600" dirty="0">
                <a:latin typeface="Gadugi" panose="020B0502040204020203" pitchFamily="34" charset="0"/>
                <a:ea typeface="Gadugi" panose="020B0502040204020203" pitchFamily="34" charset="0"/>
              </a:rPr>
              <a:t>Quick fire questions -</a:t>
            </a:r>
            <a:r>
              <a:rPr lang="en-GB" sz="1600" dirty="0">
                <a:solidFill>
                  <a:srgbClr val="0070C0"/>
                </a:solidFill>
                <a:latin typeface="Gadugi" panose="020B0502040204020203" pitchFamily="34" charset="0"/>
                <a:ea typeface="Gadugi" panose="020B0502040204020203" pitchFamily="34" charset="0"/>
              </a:rPr>
              <a:t> </a:t>
            </a:r>
            <a:r>
              <a:rPr lang="en-GB" sz="1600" dirty="0">
                <a:solidFill>
                  <a:srgbClr val="0070C0"/>
                </a:solidFill>
                <a:latin typeface="Gadugi" panose="020B0502040204020203" pitchFamily="34" charset="0"/>
                <a:ea typeface="Gadugi" panose="020B0502040204020203" pitchFamily="34" charset="0"/>
                <a:hlinkClick r:id="rId2">
                  <a:extLst>
                    <a:ext uri="{A12FA001-AC4F-418D-AE19-62706E023703}">
                      <ahyp:hlinkClr xmlns:ahyp="http://schemas.microsoft.com/office/drawing/2018/hyperlinkcolor" val="tx"/>
                    </a:ext>
                  </a:extLst>
                </a:hlinkClick>
              </a:rPr>
              <a:t>https://www.youtube.com/playlist?list=PLrrRtiBgUv4nCvjAgpNF8OGwgnaL8Nrod</a:t>
            </a:r>
            <a:r>
              <a:rPr lang="en-GB" sz="1600" dirty="0">
                <a:solidFill>
                  <a:srgbClr val="0070C0"/>
                </a:solidFill>
                <a:latin typeface="Gadugi" panose="020B0502040204020203" pitchFamily="34" charset="0"/>
                <a:ea typeface="Gadugi" panose="020B0502040204020203" pitchFamily="34" charset="0"/>
              </a:rPr>
              <a:t> </a:t>
            </a:r>
          </a:p>
          <a:p>
            <a:endParaRPr lang="en-GB" dirty="0"/>
          </a:p>
        </p:txBody>
      </p:sp>
      <p:sp>
        <p:nvSpPr>
          <p:cNvPr id="5" name="TextBox 4">
            <a:extLst>
              <a:ext uri="{FF2B5EF4-FFF2-40B4-BE49-F238E27FC236}">
                <a16:creationId xmlns:a16="http://schemas.microsoft.com/office/drawing/2014/main" id="{003A353D-95AF-AF48-F21B-5970621FEE24}"/>
              </a:ext>
            </a:extLst>
          </p:cNvPr>
          <p:cNvSpPr txBox="1"/>
          <p:nvPr/>
        </p:nvSpPr>
        <p:spPr>
          <a:xfrm>
            <a:off x="435634" y="1214859"/>
            <a:ext cx="11320732" cy="4640566"/>
          </a:xfrm>
          <a:prstGeom prst="rect">
            <a:avLst/>
          </a:prstGeom>
          <a:noFill/>
        </p:spPr>
        <p:txBody>
          <a:bodyPr wrap="square">
            <a:spAutoFit/>
          </a:bodyPr>
          <a:lstStyle/>
          <a:p>
            <a:pPr>
              <a:lnSpc>
                <a:spcPct val="107000"/>
              </a:lnSpc>
              <a:spcAft>
                <a:spcPts val="800"/>
              </a:spcAft>
            </a:pPr>
            <a:r>
              <a:rPr lang="en-GB" sz="1600" b="1" dirty="0">
                <a:effectLst/>
                <a:latin typeface="Gadugi" panose="020B0502040204020203" pitchFamily="34" charset="0"/>
                <a:ea typeface="Gadugi" panose="020B0502040204020203" pitchFamily="34" charset="0"/>
                <a:cs typeface="Times New Roman" panose="02020603050405020304" pitchFamily="18" charset="0"/>
              </a:rPr>
              <a:t>Why should I work in the space sector?</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The space sector is growing very quickly, there's a massive shortage of people studying these technical subjects, there's a lot of jobs out there and the jobs are well paid. I think it's a fun job, it's always different you know, no two days are the same. </a:t>
            </a:r>
            <a:r>
              <a:rPr lang="en-GB" sz="1600" b="1" dirty="0">
                <a:solidFill>
                  <a:srgbClr val="FF0000"/>
                </a:solidFill>
                <a:effectLst/>
                <a:latin typeface="Gadugi" panose="020B0502040204020203" pitchFamily="34" charset="0"/>
                <a:ea typeface="Gadugi" panose="020B0502040204020203" pitchFamily="34" charset="0"/>
                <a:cs typeface="Times New Roman" panose="02020603050405020304" pitchFamily="18" charset="0"/>
              </a:rPr>
              <a:t>Ben</a:t>
            </a:r>
          </a:p>
          <a:p>
            <a:pPr>
              <a:lnSpc>
                <a:spcPct val="107000"/>
              </a:lnSpc>
              <a:spcAft>
                <a:spcPts val="800"/>
              </a:spcAft>
            </a:pPr>
            <a:r>
              <a:rPr lang="en-GB" sz="1600" b="1" dirty="0">
                <a:latin typeface="Gadugi" panose="020B0502040204020203" pitchFamily="34" charset="0"/>
                <a:ea typeface="Gadugi" panose="020B0502040204020203" pitchFamily="34" charset="0"/>
                <a:cs typeface="Times New Roman" panose="02020603050405020304" pitchFamily="18" charset="0"/>
              </a:rPr>
              <a:t>What sort of impact can I make with a job in the space sector?</a:t>
            </a:r>
          </a:p>
          <a:p>
            <a:pPr>
              <a:lnSpc>
                <a:spcPct val="107000"/>
              </a:lnSpc>
              <a:spcAft>
                <a:spcPts val="800"/>
              </a:spcAft>
            </a:pPr>
            <a:r>
              <a:rPr lang="en-GB" sz="1600" dirty="0">
                <a:latin typeface="Gadugi" panose="020B0502040204020203" pitchFamily="34" charset="0"/>
                <a:ea typeface="Gadugi" panose="020B0502040204020203" pitchFamily="34" charset="0"/>
                <a:cs typeface="Times New Roman" panose="02020603050405020304" pitchFamily="18" charset="0"/>
              </a:rPr>
              <a:t>Space is an entire field of endeavour. If you want a career that also will make a difference to Humanity's future in terms of the environment, in terms of connectivity, in terms of lifting people out of poverty, space will unlock a lot of answers to our problems. and you will be doing good things and you will be paid well and there will always be a job for you. </a:t>
            </a:r>
            <a:r>
              <a:rPr lang="en-GB" sz="1600" b="1" dirty="0">
                <a:solidFill>
                  <a:srgbClr val="FF0000"/>
                </a:solidFill>
                <a:latin typeface="Gadugi" panose="020B0502040204020203" pitchFamily="34" charset="0"/>
                <a:ea typeface="Gadugi" panose="020B0502040204020203" pitchFamily="34" charset="0"/>
                <a:cs typeface="Times New Roman" panose="02020603050405020304" pitchFamily="18" charset="0"/>
              </a:rPr>
              <a:t>David</a:t>
            </a:r>
          </a:p>
          <a:p>
            <a:pPr>
              <a:lnSpc>
                <a:spcPct val="107000"/>
              </a:lnSpc>
              <a:spcAft>
                <a:spcPts val="800"/>
              </a:spcAft>
            </a:pPr>
            <a:r>
              <a:rPr lang="en-GB" sz="1600" b="1" dirty="0">
                <a:effectLst/>
                <a:latin typeface="Gadugi" panose="020B0502040204020203" pitchFamily="34" charset="0"/>
                <a:ea typeface="Gadugi" panose="020B0502040204020203" pitchFamily="34" charset="0"/>
                <a:cs typeface="Times New Roman" panose="02020603050405020304" pitchFamily="18" charset="0"/>
              </a:rPr>
              <a:t>Is being female a barrier to working in the space sector?</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When I got to college and I decided to study Physics, I was one of three girls in our class and I noticed that there was an imbalance, but actually, I wasn't limited for many of the opportunities at that point…</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As a female I would say that I definitely feel like as we're progressing into the future, actually it's an advantage to have or to be different. What we're looking for now is a more diverse range of people with a diverse range of skills and perhaps you, as someone who doesn't make up the majority of the group, can bring something that other people might not be able to. </a:t>
            </a:r>
            <a:r>
              <a:rPr lang="en-GB" sz="1600" b="1" dirty="0">
                <a:solidFill>
                  <a:srgbClr val="FF0000"/>
                </a:solidFill>
                <a:effectLst/>
                <a:latin typeface="Gadugi" panose="020B0502040204020203" pitchFamily="34" charset="0"/>
                <a:ea typeface="Gadugi" panose="020B0502040204020203" pitchFamily="34" charset="0"/>
                <a:cs typeface="Times New Roman" panose="02020603050405020304" pitchFamily="18" charset="0"/>
              </a:rPr>
              <a:t>Dhara</a:t>
            </a:r>
          </a:p>
        </p:txBody>
      </p:sp>
    </p:spTree>
    <p:extLst>
      <p:ext uri="{BB962C8B-B14F-4D97-AF65-F5344CB8AC3E}">
        <p14:creationId xmlns:p14="http://schemas.microsoft.com/office/powerpoint/2010/main" val="2770751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3360-5417-A22B-09C4-0041C926F8A7}"/>
              </a:ext>
            </a:extLst>
          </p:cNvPr>
          <p:cNvSpPr>
            <a:spLocks noGrp="1"/>
          </p:cNvSpPr>
          <p:nvPr>
            <p:ph type="title"/>
          </p:nvPr>
        </p:nvSpPr>
        <p:spPr>
          <a:xfrm>
            <a:off x="435634" y="28537"/>
            <a:ext cx="10058400" cy="1371600"/>
          </a:xfrm>
        </p:spPr>
        <p:txBody>
          <a:bodyPr/>
          <a:lstStyle/>
          <a:p>
            <a:r>
              <a:rPr lang="en-GB" dirty="0">
                <a:latin typeface="Gadugi" panose="020B0502040204020203" pitchFamily="34" charset="0"/>
                <a:ea typeface="Gadugi" panose="020B0502040204020203" pitchFamily="34" charset="0"/>
              </a:rPr>
              <a:t>Frequently asked questions</a:t>
            </a:r>
          </a:p>
        </p:txBody>
      </p:sp>
      <p:sp>
        <p:nvSpPr>
          <p:cNvPr id="3" name="Content Placeholder 2">
            <a:extLst>
              <a:ext uri="{FF2B5EF4-FFF2-40B4-BE49-F238E27FC236}">
                <a16:creationId xmlns:a16="http://schemas.microsoft.com/office/drawing/2014/main" id="{3D86C075-2DA0-CCDF-F119-DCCA0AF3864A}"/>
              </a:ext>
            </a:extLst>
          </p:cNvPr>
          <p:cNvSpPr>
            <a:spLocks noGrp="1"/>
          </p:cNvSpPr>
          <p:nvPr>
            <p:ph idx="1"/>
          </p:nvPr>
        </p:nvSpPr>
        <p:spPr>
          <a:xfrm>
            <a:off x="435634" y="5641451"/>
            <a:ext cx="10058400" cy="987799"/>
          </a:xfrm>
        </p:spPr>
        <p:txBody>
          <a:bodyPr>
            <a:normAutofit/>
          </a:bodyPr>
          <a:lstStyle/>
          <a:p>
            <a:pPr marL="0" indent="0">
              <a:buNone/>
            </a:pPr>
            <a:endParaRPr lang="en-GB" sz="1600" dirty="0">
              <a:latin typeface="Gadugi" panose="020B0502040204020203" pitchFamily="34" charset="0"/>
              <a:ea typeface="Gadugi" panose="020B0502040204020203" pitchFamily="34" charset="0"/>
            </a:endParaRPr>
          </a:p>
          <a:p>
            <a:r>
              <a:rPr lang="en-GB" sz="1600" dirty="0">
                <a:latin typeface="Gadugi" panose="020B0502040204020203" pitchFamily="34" charset="0"/>
                <a:ea typeface="Gadugi" panose="020B0502040204020203" pitchFamily="34" charset="0"/>
              </a:rPr>
              <a:t>Quick fire questions - </a:t>
            </a:r>
            <a:r>
              <a:rPr lang="en-GB" sz="1600" dirty="0">
                <a:solidFill>
                  <a:srgbClr val="0070C0"/>
                </a:solidFill>
                <a:latin typeface="Gadugi" panose="020B0502040204020203" pitchFamily="34" charset="0"/>
                <a:ea typeface="Gadugi" panose="020B0502040204020203" pitchFamily="34" charset="0"/>
                <a:hlinkClick r:id="rId2">
                  <a:extLst>
                    <a:ext uri="{A12FA001-AC4F-418D-AE19-62706E023703}">
                      <ahyp:hlinkClr xmlns:ahyp="http://schemas.microsoft.com/office/drawing/2018/hyperlinkcolor" val="tx"/>
                    </a:ext>
                  </a:extLst>
                </a:hlinkClick>
              </a:rPr>
              <a:t>https://www.youtube.com/playlist?list=PLrrRtiBgUv4nCvjAgpNF8OGwgnaL8Nrod</a:t>
            </a:r>
            <a:r>
              <a:rPr lang="en-GB" sz="1600" dirty="0">
                <a:solidFill>
                  <a:srgbClr val="0070C0"/>
                </a:solidFill>
                <a:latin typeface="Gadugi" panose="020B0502040204020203" pitchFamily="34" charset="0"/>
                <a:ea typeface="Gadugi" panose="020B0502040204020203" pitchFamily="34" charset="0"/>
              </a:rPr>
              <a:t> </a:t>
            </a:r>
          </a:p>
          <a:p>
            <a:endParaRPr lang="en-GB" sz="1600" dirty="0">
              <a:latin typeface="Gadugi" panose="020B0502040204020203" pitchFamily="34" charset="0"/>
              <a:ea typeface="Gadugi" panose="020B0502040204020203" pitchFamily="34" charset="0"/>
            </a:endParaRPr>
          </a:p>
        </p:txBody>
      </p:sp>
      <p:sp>
        <p:nvSpPr>
          <p:cNvPr id="5" name="TextBox 4">
            <a:extLst>
              <a:ext uri="{FF2B5EF4-FFF2-40B4-BE49-F238E27FC236}">
                <a16:creationId xmlns:a16="http://schemas.microsoft.com/office/drawing/2014/main" id="{003A353D-95AF-AF48-F21B-5970621FEE24}"/>
              </a:ext>
            </a:extLst>
          </p:cNvPr>
          <p:cNvSpPr txBox="1"/>
          <p:nvPr/>
        </p:nvSpPr>
        <p:spPr>
          <a:xfrm>
            <a:off x="435634" y="1216549"/>
            <a:ext cx="11320732" cy="5006627"/>
          </a:xfrm>
          <a:prstGeom prst="rect">
            <a:avLst/>
          </a:prstGeom>
          <a:noFill/>
        </p:spPr>
        <p:txBody>
          <a:bodyPr wrap="square">
            <a:spAutoFit/>
          </a:bodyPr>
          <a:lstStyle/>
          <a:p>
            <a:pPr>
              <a:lnSpc>
                <a:spcPct val="107000"/>
              </a:lnSpc>
              <a:spcAft>
                <a:spcPts val="800"/>
              </a:spcAft>
            </a:pPr>
            <a:r>
              <a:rPr lang="en-GB" sz="1600" b="1" dirty="0">
                <a:effectLst/>
                <a:latin typeface="Gadugi" panose="020B0502040204020203" pitchFamily="34" charset="0"/>
                <a:ea typeface="Gadugi" panose="020B0502040204020203" pitchFamily="34" charset="0"/>
                <a:cs typeface="Times New Roman" panose="02020603050405020304" pitchFamily="18" charset="0"/>
              </a:rPr>
              <a:t>Do I have to decide what I want to do now to succeed?</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It is a fantastic industry to be involved in. But where you end up might not be where you thought you were going to end up, so be open to the other opportunities, be open to everything that is out there and find something that that really excites you because when you do it becomes that much easier.  </a:t>
            </a:r>
            <a:r>
              <a:rPr lang="en-GB" sz="1600" b="1" dirty="0">
                <a:solidFill>
                  <a:srgbClr val="FF0000"/>
                </a:solidFill>
                <a:effectLst/>
                <a:latin typeface="Gadugi" panose="020B0502040204020203" pitchFamily="34" charset="0"/>
                <a:ea typeface="Gadugi" panose="020B0502040204020203" pitchFamily="34" charset="0"/>
                <a:cs typeface="Times New Roman" panose="02020603050405020304" pitchFamily="18" charset="0"/>
              </a:rPr>
              <a:t>Colin</a:t>
            </a:r>
          </a:p>
          <a:p>
            <a:pPr>
              <a:lnSpc>
                <a:spcPct val="107000"/>
              </a:lnSpc>
              <a:spcAft>
                <a:spcPts val="800"/>
              </a:spcAft>
            </a:pPr>
            <a:r>
              <a:rPr lang="en-GB" sz="1600" b="1" dirty="0">
                <a:effectLst/>
                <a:latin typeface="Gadugi" panose="020B0502040204020203" pitchFamily="34" charset="0"/>
                <a:ea typeface="Gadugi" panose="020B0502040204020203" pitchFamily="34" charset="0"/>
                <a:cs typeface="Times New Roman" panose="02020603050405020304" pitchFamily="18" charset="0"/>
              </a:rPr>
              <a:t>Do I have to take triple science to get a space related job?</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I went to a comprehensive school, we did dual award science because that was what the school did, I didn't do further maths because it wasn't offered and they were not barriers, they might have made things easier, but the fact that I didn't do them wasn't a problem, the fact that I didn't go to a selective School wasn't a problem…. it helped that the university recruits from a wide base of students. </a:t>
            </a:r>
            <a:r>
              <a:rPr lang="en-GB" sz="1600" b="1" dirty="0">
                <a:solidFill>
                  <a:srgbClr val="FF0000"/>
                </a:solidFill>
                <a:effectLst/>
                <a:latin typeface="Gadugi" panose="020B0502040204020203" pitchFamily="34" charset="0"/>
                <a:ea typeface="Gadugi" panose="020B0502040204020203" pitchFamily="34" charset="0"/>
                <a:cs typeface="Times New Roman" panose="02020603050405020304" pitchFamily="18" charset="0"/>
              </a:rPr>
              <a:t>Sarah</a:t>
            </a:r>
          </a:p>
          <a:p>
            <a:pPr>
              <a:lnSpc>
                <a:spcPct val="107000"/>
              </a:lnSpc>
              <a:spcAft>
                <a:spcPts val="800"/>
              </a:spcAft>
            </a:pPr>
            <a:r>
              <a:rPr lang="en-GB" sz="1600" b="1" dirty="0">
                <a:effectLst/>
                <a:latin typeface="Gadugi" panose="020B0502040204020203" pitchFamily="34" charset="0"/>
                <a:ea typeface="Gadugi" panose="020B0502040204020203" pitchFamily="34" charset="0"/>
                <a:cs typeface="Times New Roman" panose="02020603050405020304" pitchFamily="18" charset="0"/>
              </a:rPr>
              <a:t>What advice would I give to your 16 year old self?</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Listen to your intuition and don't be scared to follow the path that you want to go on. Just because it might not be what everyone else is doing doesn't mean it's wrong, just go for it, don't second guess yourself.</a:t>
            </a:r>
          </a:p>
          <a:p>
            <a:pPr>
              <a:lnSpc>
                <a:spcPct val="107000"/>
              </a:lnSpc>
              <a:spcAft>
                <a:spcPts val="800"/>
              </a:spcAft>
            </a:pPr>
            <a:r>
              <a:rPr lang="en-GB" sz="1600" dirty="0">
                <a:effectLst/>
                <a:latin typeface="Gadugi" panose="020B0502040204020203" pitchFamily="34" charset="0"/>
                <a:ea typeface="Gadugi" panose="020B0502040204020203" pitchFamily="34" charset="0"/>
                <a:cs typeface="Times New Roman" panose="02020603050405020304" pitchFamily="18" charset="0"/>
              </a:rPr>
              <a:t>Sometimes even at school in your best subjects or your worst subjects you might be doing bad in the grades, but it doesn't mean that you should give up on them if you're interested in the subject, it's just you haven't found your way of learning it yet. </a:t>
            </a:r>
            <a:r>
              <a:rPr lang="en-GB" sz="1600" b="1" dirty="0">
                <a:solidFill>
                  <a:srgbClr val="FF0000"/>
                </a:solidFill>
                <a:effectLst/>
                <a:latin typeface="Gadugi" panose="020B0502040204020203" pitchFamily="34" charset="0"/>
                <a:ea typeface="Gadugi" panose="020B0502040204020203" pitchFamily="34" charset="0"/>
                <a:cs typeface="Times New Roman" panose="02020603050405020304" pitchFamily="18" charset="0"/>
              </a:rPr>
              <a:t>Loz</a:t>
            </a:r>
          </a:p>
          <a:p>
            <a:pPr>
              <a:lnSpc>
                <a:spcPct val="107000"/>
              </a:lnSpc>
              <a:spcAft>
                <a:spcPts val="800"/>
              </a:spcAft>
            </a:pPr>
            <a:endParaRPr lang="en-GB" sz="1600" dirty="0">
              <a:effectLst/>
              <a:latin typeface="Gadugi" panose="020B0502040204020203" pitchFamily="34" charset="0"/>
              <a:ea typeface="Gadug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650477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58548-6AE6-1E64-FC47-5364CC0C9BD8}"/>
              </a:ext>
            </a:extLst>
          </p:cNvPr>
          <p:cNvSpPr>
            <a:spLocks noGrp="1"/>
          </p:cNvSpPr>
          <p:nvPr>
            <p:ph idx="1"/>
          </p:nvPr>
        </p:nvSpPr>
        <p:spPr>
          <a:xfrm>
            <a:off x="1066800" y="297166"/>
            <a:ext cx="10058400" cy="5150487"/>
          </a:xfrm>
        </p:spPr>
        <p:txBody>
          <a:bodyPr>
            <a:noAutofit/>
          </a:bodyPr>
          <a:lstStyle/>
          <a:p>
            <a:pPr marL="0" indent="0" algn="l">
              <a:buNone/>
            </a:pPr>
            <a:r>
              <a:rPr lang="en-GB" sz="4000" i="0" dirty="0">
                <a:effectLst/>
                <a:latin typeface="Gadugi" panose="020B0502040204020203" pitchFamily="34" charset="0"/>
                <a:ea typeface="Gadugi" panose="020B0502040204020203" pitchFamily="34" charset="0"/>
                <a:cs typeface="Arial" panose="020B0604020202020204" pitchFamily="34" charset="0"/>
              </a:rPr>
              <a:t>The eight Gatsby benchmarks of Good Career Guidance are:</a:t>
            </a:r>
          </a:p>
          <a:p>
            <a:r>
              <a:rPr lang="en-GB" sz="1600" b="0" i="0" dirty="0">
                <a:effectLst/>
                <a:latin typeface="Gadugi" panose="020B0502040204020203" pitchFamily="34" charset="0"/>
                <a:ea typeface="Gadugi" panose="020B0502040204020203" pitchFamily="34" charset="0"/>
                <a:cs typeface="Arial" panose="020B0604020202020204" pitchFamily="34" charset="0"/>
              </a:rPr>
              <a:t>1. A stable careers programme - </a:t>
            </a:r>
            <a:r>
              <a:rPr lang="en-GB" sz="1600" dirty="0">
                <a:latin typeface="Gadugi" panose="020B0502040204020203" pitchFamily="34" charset="0"/>
                <a:ea typeface="Gadugi" panose="020B0502040204020203" pitchFamily="34" charset="0"/>
                <a:cs typeface="Arial" panose="020B0604020202020204" pitchFamily="34" charset="0"/>
              </a:rPr>
              <a:t>Permanent fixture of developing resources on the site.</a:t>
            </a:r>
          </a:p>
          <a:p>
            <a:r>
              <a:rPr lang="en-GB" sz="1600" b="0" i="0" dirty="0">
                <a:effectLst/>
                <a:latin typeface="Gadugi" panose="020B0502040204020203" pitchFamily="34" charset="0"/>
                <a:ea typeface="Gadugi" panose="020B0502040204020203" pitchFamily="34" charset="0"/>
                <a:cs typeface="Arial" panose="020B0604020202020204" pitchFamily="34" charset="0"/>
              </a:rPr>
              <a:t>2. Learning from career and labour market information – </a:t>
            </a:r>
            <a:r>
              <a:rPr lang="en-GB" sz="1600" dirty="0">
                <a:latin typeface="Gadugi" panose="020B0502040204020203" pitchFamily="34" charset="0"/>
                <a:ea typeface="Gadugi" panose="020B0502040204020203" pitchFamily="34" charset="0"/>
                <a:cs typeface="Arial" panose="020B0604020202020204" pitchFamily="34" charset="0"/>
              </a:rPr>
              <a:t>Labour market info. The number of people employed in the relevant industry in the UK / Europe. Industry growth. Future study options. </a:t>
            </a:r>
            <a:r>
              <a:rPr lang="en-GB" sz="1600" dirty="0">
                <a:latin typeface="Gadugi" panose="020B0502040204020203" pitchFamily="34" charset="0"/>
                <a:ea typeface="Gadugi" panose="020B050204020402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https://www.lmiforall.org.uk/</a:t>
            </a:r>
            <a:r>
              <a:rPr lang="en-GB" sz="1600" dirty="0">
                <a:latin typeface="Gadugi" panose="020B0502040204020203" pitchFamily="34" charset="0"/>
                <a:ea typeface="Gadugi" panose="020B0502040204020203" pitchFamily="34" charset="0"/>
                <a:cs typeface="Arial" panose="020B0604020202020204" pitchFamily="34" charset="0"/>
              </a:rPr>
              <a:t> </a:t>
            </a:r>
          </a:p>
          <a:p>
            <a:r>
              <a:rPr lang="en-GB" sz="1600" b="0" i="0" dirty="0">
                <a:effectLst/>
                <a:latin typeface="Gadugi" panose="020B0502040204020203" pitchFamily="34" charset="0"/>
                <a:ea typeface="Gadugi" panose="020B0502040204020203" pitchFamily="34" charset="0"/>
                <a:cs typeface="Arial" panose="020B0604020202020204" pitchFamily="34" charset="0"/>
              </a:rPr>
              <a:t>3. Addressing the needs of each pupil – Should be clear what age it is aimed at and relevant to them. Should embed equality and diversity throughout. Give examples of jobs at all levels of education. Show people of different backgrounds.</a:t>
            </a:r>
          </a:p>
          <a:p>
            <a:r>
              <a:rPr lang="en-GB" sz="1600" b="0" i="0" dirty="0">
                <a:effectLst/>
                <a:latin typeface="Gadugi" panose="020B0502040204020203" pitchFamily="34" charset="0"/>
                <a:ea typeface="Gadugi" panose="020B0502040204020203" pitchFamily="34" charset="0"/>
                <a:cs typeface="Arial" panose="020B0604020202020204" pitchFamily="34" charset="0"/>
              </a:rPr>
              <a:t>4. Linking curriculum learning to careers - </a:t>
            </a:r>
            <a:r>
              <a:rPr lang="en-GB" sz="1600" dirty="0">
                <a:latin typeface="Gadugi" panose="020B0502040204020203" pitchFamily="34" charset="0"/>
                <a:ea typeface="Gadugi" panose="020B0502040204020203" pitchFamily="34" charset="0"/>
                <a:cs typeface="Arial" panose="020B0604020202020204" pitchFamily="34" charset="0"/>
              </a:rPr>
              <a:t>What subjects does it relate to at school, A-levels / Degree required.</a:t>
            </a:r>
          </a:p>
          <a:p>
            <a:pPr algn="l"/>
            <a:r>
              <a:rPr lang="en-GB" sz="1600" b="0" i="0" dirty="0">
                <a:effectLst/>
                <a:latin typeface="Gadugi" panose="020B0502040204020203" pitchFamily="34" charset="0"/>
                <a:ea typeface="Gadugi" panose="020B0502040204020203" pitchFamily="34" charset="0"/>
                <a:cs typeface="Arial" panose="020B0604020202020204" pitchFamily="34" charset="0"/>
              </a:rPr>
              <a:t>5. Encounters with employers and employees - </a:t>
            </a:r>
            <a:r>
              <a:rPr lang="en-GB" sz="1600" dirty="0">
                <a:latin typeface="Gadugi" panose="020B0502040204020203" pitchFamily="34" charset="0"/>
                <a:ea typeface="Gadugi" panose="020B0502040204020203" pitchFamily="34" charset="0"/>
                <a:cs typeface="Arial" panose="020B0604020202020204" pitchFamily="34" charset="0"/>
              </a:rPr>
              <a:t>Every pupil should have opportunities to learn from employers about work, employment and the skills that are valued in the workplace.</a:t>
            </a:r>
          </a:p>
          <a:p>
            <a:pPr algn="l"/>
            <a:r>
              <a:rPr lang="en-GB" sz="1600" b="0" i="0" dirty="0">
                <a:effectLst/>
                <a:latin typeface="Gadugi" panose="020B0502040204020203" pitchFamily="34" charset="0"/>
                <a:ea typeface="Gadugi" panose="020B0502040204020203" pitchFamily="34" charset="0"/>
                <a:cs typeface="Arial" panose="020B0604020202020204" pitchFamily="34" charset="0"/>
              </a:rPr>
              <a:t>6. Experiences of workplaces</a:t>
            </a:r>
          </a:p>
          <a:p>
            <a:pPr algn="l"/>
            <a:r>
              <a:rPr lang="en-GB" sz="1600" b="0" i="0" dirty="0">
                <a:effectLst/>
                <a:latin typeface="Gadugi" panose="020B0502040204020203" pitchFamily="34" charset="0"/>
                <a:ea typeface="Gadugi" panose="020B0502040204020203" pitchFamily="34" charset="0"/>
                <a:cs typeface="Arial" panose="020B0604020202020204" pitchFamily="34" charset="0"/>
              </a:rPr>
              <a:t>7. Encounters with further and higher education - </a:t>
            </a:r>
            <a:r>
              <a:rPr lang="en-GB" sz="1600" dirty="0">
                <a:latin typeface="Gadugi" panose="020B0502040204020203" pitchFamily="34" charset="0"/>
                <a:ea typeface="Gadugi" panose="020B0502040204020203" pitchFamily="34" charset="0"/>
                <a:cs typeface="Arial" panose="020B0604020202020204" pitchFamily="34" charset="0"/>
              </a:rPr>
              <a:t>All pupils should understand the full range of learning opportunities that are available to them. This includes both academic and vocational.</a:t>
            </a:r>
            <a:endParaRPr lang="en-GB" sz="1600" b="0" i="0" dirty="0">
              <a:effectLst/>
              <a:latin typeface="Gadugi" panose="020B0502040204020203" pitchFamily="34" charset="0"/>
              <a:ea typeface="Gadugi" panose="020B0502040204020203" pitchFamily="34" charset="0"/>
              <a:cs typeface="Arial" panose="020B0604020202020204" pitchFamily="34" charset="0"/>
            </a:endParaRPr>
          </a:p>
          <a:p>
            <a:pPr algn="l"/>
            <a:r>
              <a:rPr lang="en-GB" sz="1600" b="0" i="0" dirty="0">
                <a:effectLst/>
                <a:latin typeface="Gadugi" panose="020B0502040204020203" pitchFamily="34" charset="0"/>
                <a:ea typeface="Gadugi" panose="020B0502040204020203" pitchFamily="34" charset="0"/>
                <a:cs typeface="Arial" panose="020B0604020202020204" pitchFamily="34" charset="0"/>
              </a:rPr>
              <a:t>8. Personal guidance – Required from qualified practitioners.</a:t>
            </a:r>
          </a:p>
        </p:txBody>
      </p:sp>
    </p:spTree>
    <p:extLst>
      <p:ext uri="{BB962C8B-B14F-4D97-AF65-F5344CB8AC3E}">
        <p14:creationId xmlns:p14="http://schemas.microsoft.com/office/powerpoint/2010/main" val="281406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CB3733-407F-E046-C8A2-9335F49140E4}"/>
              </a:ext>
            </a:extLst>
          </p:cNvPr>
          <p:cNvSpPr/>
          <p:nvPr/>
        </p:nvSpPr>
        <p:spPr>
          <a:xfrm>
            <a:off x="290195" y="223284"/>
            <a:ext cx="11625358" cy="6400800"/>
          </a:xfrm>
          <a:prstGeom prst="rect">
            <a:avLst/>
          </a:prstGeom>
          <a:solidFill>
            <a:srgbClr val="171F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1FD17BC0-A473-37A7-ED73-8B10122E4FAA}"/>
              </a:ext>
            </a:extLst>
          </p:cNvPr>
          <p:cNvSpPr>
            <a:spLocks noGrp="1"/>
          </p:cNvSpPr>
          <p:nvPr>
            <p:ph idx="1"/>
          </p:nvPr>
        </p:nvSpPr>
        <p:spPr>
          <a:xfrm>
            <a:off x="506083" y="524486"/>
            <a:ext cx="7576868" cy="3849624"/>
          </a:xfrm>
          <a:solidFill>
            <a:srgbClr val="FAC95A"/>
          </a:solidFill>
          <a:ln>
            <a:solidFill>
              <a:schemeClr val="tx1"/>
            </a:solidFill>
          </a:ln>
        </p:spPr>
        <p:txBody>
          <a:bodyPr>
            <a:normAutofit fontScale="92500"/>
          </a:bodyPr>
          <a:lstStyle/>
          <a:p>
            <a:pPr marL="0" indent="0" algn="l">
              <a:buNone/>
            </a:pPr>
            <a:r>
              <a:rPr lang="en-GB" sz="2400" b="0" i="0" dirty="0">
                <a:solidFill>
                  <a:srgbClr val="0B0C0C"/>
                </a:solidFill>
                <a:effectLst/>
                <a:latin typeface="Gadugi" panose="020B0502040204020203" pitchFamily="34" charset="0"/>
                <a:ea typeface="Gadugi" panose="020B0502040204020203" pitchFamily="34" charset="0"/>
              </a:rPr>
              <a:t>Most careers in space require innovation, creativity, teamwork and problem solving. Many jobs cover multiple disciplines and, as space is an international endeavour, they often involve working with partners around the world.</a:t>
            </a:r>
          </a:p>
          <a:p>
            <a:pPr marL="0" indent="0" algn="l">
              <a:buNone/>
            </a:pPr>
            <a:r>
              <a:rPr lang="en-GB" sz="2400" b="0" i="0" dirty="0">
                <a:solidFill>
                  <a:srgbClr val="0B0C0C"/>
                </a:solidFill>
                <a:effectLst/>
                <a:latin typeface="Gadugi" panose="020B0502040204020203" pitchFamily="34" charset="0"/>
                <a:ea typeface="Gadugi" panose="020B0502040204020203" pitchFamily="34" charset="0"/>
              </a:rPr>
              <a:t>There are plenty of opportunities available for apprentices and graduates.</a:t>
            </a:r>
          </a:p>
          <a:p>
            <a:pPr marL="0" indent="0" algn="l">
              <a:buNone/>
            </a:pPr>
            <a:r>
              <a:rPr lang="en-GB" sz="2400" b="0" i="0" dirty="0">
                <a:solidFill>
                  <a:srgbClr val="0B0C0C"/>
                </a:solidFill>
                <a:effectLst/>
                <a:latin typeface="Gadugi" panose="020B0502040204020203" pitchFamily="34" charset="0"/>
                <a:ea typeface="Gadugi" panose="020B0502040204020203" pitchFamily="34" charset="0"/>
              </a:rPr>
              <a:t>Studying science, engineering, IT and maths – as well as related subjects, such as geography – will put you in a strong position for a wide range of space careers.</a:t>
            </a:r>
          </a:p>
        </p:txBody>
      </p:sp>
      <p:pic>
        <p:nvPicPr>
          <p:cNvPr id="3074" name="Picture 2" descr="Logo">
            <a:extLst>
              <a:ext uri="{FF2B5EF4-FFF2-40B4-BE49-F238E27FC236}">
                <a16:creationId xmlns:a16="http://schemas.microsoft.com/office/drawing/2014/main" id="{EB7716AF-D0F7-A475-8E39-528405E98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274" y="4596906"/>
            <a:ext cx="2466975" cy="16124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ace Hub Yorkshire">
            <a:extLst>
              <a:ext uri="{FF2B5EF4-FFF2-40B4-BE49-F238E27FC236}">
                <a16:creationId xmlns:a16="http://schemas.microsoft.com/office/drawing/2014/main" id="{03C99D18-BF28-289A-16C4-C772F83FF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83" y="4478170"/>
            <a:ext cx="2552508" cy="19217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pace Wales">
            <a:extLst>
              <a:ext uri="{FF2B5EF4-FFF2-40B4-BE49-F238E27FC236}">
                <a16:creationId xmlns:a16="http://schemas.microsoft.com/office/drawing/2014/main" id="{C3B68D58-0CF0-CA11-C64F-397099BF1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394" y="2057859"/>
            <a:ext cx="3340273" cy="7828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5C40249-C93E-5F29-5886-F12FBB613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561" y="475154"/>
            <a:ext cx="3911244" cy="1439804"/>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FAB0D66C-6219-4B02-FC81-60FB1ED46D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2634" y="5037944"/>
            <a:ext cx="3334035" cy="1252220"/>
          </a:xfrm>
          <a:prstGeom prst="rect">
            <a:avLst/>
          </a:prstGeom>
        </p:spPr>
      </p:pic>
      <p:pic>
        <p:nvPicPr>
          <p:cNvPr id="3088" name="Picture 16" descr="Space South Central">
            <a:extLst>
              <a:ext uri="{FF2B5EF4-FFF2-40B4-BE49-F238E27FC236}">
                <a16:creationId xmlns:a16="http://schemas.microsoft.com/office/drawing/2014/main" id="{BE800D92-BA0B-0037-04A2-7C4A728DBB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2634" y="3068320"/>
            <a:ext cx="3267097" cy="155513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nvest Northern Ireland | Americas">
            <a:extLst>
              <a:ext uri="{FF2B5EF4-FFF2-40B4-BE49-F238E27FC236}">
                <a16:creationId xmlns:a16="http://schemas.microsoft.com/office/drawing/2014/main" id="{D383327F-1A73-F6C8-4B1D-E26B58ED84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1441" y="447817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1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25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810883" y="616715"/>
            <a:ext cx="10570233" cy="1371600"/>
          </a:xfrm>
        </p:spPr>
        <p:txBody>
          <a:bodyPr rtlCol="0">
            <a:normAutofit/>
          </a:bodyPr>
          <a:lstStyle/>
          <a:p>
            <a:pPr algn="ctr" rtl="0">
              <a:lnSpc>
                <a:spcPct val="100000"/>
              </a:lnSpc>
            </a:pPr>
            <a:r>
              <a:rPr lang="en-gb" dirty="0">
                <a:latin typeface="Gadugi" panose="020B0502040204020203" pitchFamily="34" charset="0"/>
                <a:ea typeface="Gadugi" panose="020B0502040204020203" pitchFamily="34" charset="0"/>
              </a:rPr>
              <a:t>Which subjects do you enjoy the most? </a:t>
            </a:r>
            <a:br>
              <a:rPr lang="en-gb" dirty="0">
                <a:latin typeface="Gadugi" panose="020B0502040204020203" pitchFamily="34" charset="0"/>
                <a:ea typeface="Gadugi" panose="020B0502040204020203" pitchFamily="34" charset="0"/>
              </a:rPr>
            </a:br>
            <a:r>
              <a:rPr lang="en-gb" dirty="0">
                <a:latin typeface="Gadugi" panose="020B0502040204020203" pitchFamily="34" charset="0"/>
                <a:ea typeface="Gadugi" panose="020B0502040204020203" pitchFamily="34" charset="0"/>
              </a:rPr>
              <a:t>C</a:t>
            </a:r>
            <a:r>
              <a:rPr lang="en-GB" dirty="0">
                <a:latin typeface="Gadugi" panose="020B0502040204020203" pitchFamily="34" charset="0"/>
                <a:ea typeface="Gadugi" panose="020B0502040204020203" pitchFamily="34" charset="0"/>
              </a:rPr>
              <a:t>an</a:t>
            </a:r>
            <a:r>
              <a:rPr lang="en-gb" dirty="0">
                <a:latin typeface="Gadugi" panose="020B0502040204020203" pitchFamily="34" charset="0"/>
                <a:ea typeface="Gadugi" panose="020B0502040204020203" pitchFamily="34" charset="0"/>
              </a:rPr>
              <a:t> you link each subject to space careers?</a:t>
            </a:r>
          </a:p>
        </p:txBody>
      </p:sp>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4258846773"/>
              </p:ext>
            </p:extLst>
          </p:nvPr>
        </p:nvGraphicFramePr>
        <p:xfrm>
          <a:off x="790756" y="2206546"/>
          <a:ext cx="5920596" cy="1718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a:extLst>
              <a:ext uri="{FF2B5EF4-FFF2-40B4-BE49-F238E27FC236}">
                <a16:creationId xmlns:a16="http://schemas.microsoft.com/office/drawing/2014/main" id="{640BD6F6-FB56-6F7D-50F4-68DE1CB7D8BE}"/>
              </a:ext>
            </a:extLst>
          </p:cNvPr>
          <p:cNvGraphicFramePr>
            <a:graphicFrameLocks/>
          </p:cNvGraphicFramePr>
          <p:nvPr>
            <p:extLst>
              <p:ext uri="{D42A27DB-BD31-4B8C-83A1-F6EECF244321}">
                <p14:modId xmlns:p14="http://schemas.microsoft.com/office/powerpoint/2010/main" val="213750402"/>
              </p:ext>
            </p:extLst>
          </p:nvPr>
        </p:nvGraphicFramePr>
        <p:xfrm>
          <a:off x="790756" y="4361479"/>
          <a:ext cx="5920596" cy="17184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Content Placeholder 2">
            <a:extLst>
              <a:ext uri="{FF2B5EF4-FFF2-40B4-BE49-F238E27FC236}">
                <a16:creationId xmlns:a16="http://schemas.microsoft.com/office/drawing/2014/main" id="{0A94DCC4-F6C5-5F27-7C59-269B7242ADFE}"/>
              </a:ext>
            </a:extLst>
          </p:cNvPr>
          <p:cNvGraphicFramePr>
            <a:graphicFrameLocks/>
          </p:cNvGraphicFramePr>
          <p:nvPr>
            <p:extLst>
              <p:ext uri="{D42A27DB-BD31-4B8C-83A1-F6EECF244321}">
                <p14:modId xmlns:p14="http://schemas.microsoft.com/office/powerpoint/2010/main" val="3189083105"/>
              </p:ext>
            </p:extLst>
          </p:nvPr>
        </p:nvGraphicFramePr>
        <p:xfrm>
          <a:off x="5713564" y="2206545"/>
          <a:ext cx="5920596" cy="171847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6" name="Content Placeholder 2">
            <a:extLst>
              <a:ext uri="{FF2B5EF4-FFF2-40B4-BE49-F238E27FC236}">
                <a16:creationId xmlns:a16="http://schemas.microsoft.com/office/drawing/2014/main" id="{9BC1534C-36C8-F41E-7954-5808F6A8C72C}"/>
              </a:ext>
            </a:extLst>
          </p:cNvPr>
          <p:cNvGraphicFramePr>
            <a:graphicFrameLocks/>
          </p:cNvGraphicFramePr>
          <p:nvPr>
            <p:extLst>
              <p:ext uri="{D42A27DB-BD31-4B8C-83A1-F6EECF244321}">
                <p14:modId xmlns:p14="http://schemas.microsoft.com/office/powerpoint/2010/main" val="3524584381"/>
              </p:ext>
            </p:extLst>
          </p:nvPr>
        </p:nvGraphicFramePr>
        <p:xfrm>
          <a:off x="5713564" y="4361478"/>
          <a:ext cx="5920596" cy="171847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8324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5735-26E0-8765-9E69-6667462BB73C}"/>
              </a:ext>
            </a:extLst>
          </p:cNvPr>
          <p:cNvSpPr>
            <a:spLocks noGrp="1"/>
          </p:cNvSpPr>
          <p:nvPr>
            <p:ph type="title"/>
          </p:nvPr>
        </p:nvSpPr>
        <p:spPr>
          <a:xfrm>
            <a:off x="368636" y="360435"/>
            <a:ext cx="6040790" cy="1537376"/>
          </a:xfrm>
          <a:solidFill>
            <a:srgbClr val="FAC95A"/>
          </a:solidFill>
          <a:ln>
            <a:solidFill>
              <a:schemeClr val="tx1"/>
            </a:solidFill>
          </a:ln>
        </p:spPr>
        <p:txBody>
          <a:bodyPr>
            <a:normAutofit fontScale="90000"/>
          </a:bodyPr>
          <a:lstStyle/>
          <a:p>
            <a:r>
              <a:rPr lang="en-GB" dirty="0">
                <a:latin typeface="Gadugi" panose="020B0502040204020203" pitchFamily="34" charset="0"/>
                <a:ea typeface="Gadugi" panose="020B0502040204020203" pitchFamily="34" charset="0"/>
              </a:rPr>
              <a:t>Jobs in the space sector include many disciplines of science.</a:t>
            </a:r>
          </a:p>
        </p:txBody>
      </p:sp>
      <p:sp>
        <p:nvSpPr>
          <p:cNvPr id="3" name="Content Placeholder 2">
            <a:extLst>
              <a:ext uri="{FF2B5EF4-FFF2-40B4-BE49-F238E27FC236}">
                <a16:creationId xmlns:a16="http://schemas.microsoft.com/office/drawing/2014/main" id="{FC0D3BD0-5F75-462F-B20A-8AF9FD23634B}"/>
              </a:ext>
            </a:extLst>
          </p:cNvPr>
          <p:cNvSpPr>
            <a:spLocks noGrp="1"/>
          </p:cNvSpPr>
          <p:nvPr>
            <p:ph idx="1"/>
          </p:nvPr>
        </p:nvSpPr>
        <p:spPr>
          <a:xfrm>
            <a:off x="421957" y="2201312"/>
            <a:ext cx="9455288" cy="940282"/>
          </a:xfrm>
        </p:spPr>
        <p:txBody>
          <a:bodyPr>
            <a:normAutofit/>
          </a:bodyPr>
          <a:lstStyle/>
          <a:p>
            <a:r>
              <a:rPr lang="en-GB" sz="1800" dirty="0">
                <a:latin typeface="Gadugi" panose="020B0502040204020203" pitchFamily="34" charset="0"/>
                <a:ea typeface="Gadugi" panose="020B0502040204020203" pitchFamily="34" charset="0"/>
              </a:rPr>
              <a:t>Can you match the following disciplines to the most appropriate branch of science?</a:t>
            </a:r>
          </a:p>
          <a:p>
            <a:r>
              <a:rPr lang="en-GB" sz="1800" dirty="0">
                <a:latin typeface="Gadugi" panose="020B0502040204020203" pitchFamily="34" charset="0"/>
                <a:ea typeface="Gadugi" panose="020B0502040204020203" pitchFamily="34" charset="0"/>
              </a:rPr>
              <a:t>Some may relate to more than one, try completing the Venn diagram to show this. </a:t>
            </a:r>
          </a:p>
        </p:txBody>
      </p:sp>
      <p:graphicFrame>
        <p:nvGraphicFramePr>
          <p:cNvPr id="5" name="Content Placeholder 2">
            <a:extLst>
              <a:ext uri="{FF2B5EF4-FFF2-40B4-BE49-F238E27FC236}">
                <a16:creationId xmlns:a16="http://schemas.microsoft.com/office/drawing/2014/main" id="{CA3803A5-B8AC-8AE4-6DEB-F1030E0B8120}"/>
              </a:ext>
            </a:extLst>
          </p:cNvPr>
          <p:cNvGraphicFramePr>
            <a:graphicFrameLocks/>
          </p:cNvGraphicFramePr>
          <p:nvPr>
            <p:extLst>
              <p:ext uri="{D42A27DB-BD31-4B8C-83A1-F6EECF244321}">
                <p14:modId xmlns:p14="http://schemas.microsoft.com/office/powerpoint/2010/main" val="3350340269"/>
              </p:ext>
            </p:extLst>
          </p:nvPr>
        </p:nvGraphicFramePr>
        <p:xfrm>
          <a:off x="6157086" y="475790"/>
          <a:ext cx="5920596" cy="1718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a:extLst>
              <a:ext uri="{FF2B5EF4-FFF2-40B4-BE49-F238E27FC236}">
                <a16:creationId xmlns:a16="http://schemas.microsoft.com/office/drawing/2014/main" id="{2E3180CB-E5C7-340F-4199-B58E83D78B74}"/>
              </a:ext>
            </a:extLst>
          </p:cNvPr>
          <p:cNvGraphicFramePr>
            <a:graphicFrameLocks/>
          </p:cNvGraphicFramePr>
          <p:nvPr>
            <p:extLst>
              <p:ext uri="{D42A27DB-BD31-4B8C-83A1-F6EECF244321}">
                <p14:modId xmlns:p14="http://schemas.microsoft.com/office/powerpoint/2010/main" val="2136354858"/>
              </p:ext>
            </p:extLst>
          </p:nvPr>
        </p:nvGraphicFramePr>
        <p:xfrm>
          <a:off x="793630" y="3148643"/>
          <a:ext cx="10550105" cy="30667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9283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D83AA68-4950-677A-34E2-642EC93008A3}"/>
              </a:ext>
            </a:extLst>
          </p:cNvPr>
          <p:cNvSpPr/>
          <p:nvPr/>
        </p:nvSpPr>
        <p:spPr>
          <a:xfrm>
            <a:off x="1348596" y="336427"/>
            <a:ext cx="5653754" cy="457199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902D4285-F89E-F8E6-6C37-9B6D9CF679F9}"/>
              </a:ext>
            </a:extLst>
          </p:cNvPr>
          <p:cNvSpPr/>
          <p:nvPr/>
        </p:nvSpPr>
        <p:spPr>
          <a:xfrm>
            <a:off x="4948112" y="336427"/>
            <a:ext cx="5895292" cy="457199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F9FA9E6-3B4C-90B2-DADE-9007285FB2EF}"/>
              </a:ext>
            </a:extLst>
          </p:cNvPr>
          <p:cNvSpPr/>
          <p:nvPr/>
        </p:nvSpPr>
        <p:spPr>
          <a:xfrm>
            <a:off x="3338135" y="2320506"/>
            <a:ext cx="5274190" cy="420106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B1A83A84-9C17-1427-21EF-52109C629C3C}"/>
              </a:ext>
            </a:extLst>
          </p:cNvPr>
          <p:cNvGrpSpPr/>
          <p:nvPr/>
        </p:nvGrpSpPr>
        <p:grpSpPr>
          <a:xfrm>
            <a:off x="1107058" y="392315"/>
            <a:ext cx="4070242" cy="2685815"/>
            <a:chOff x="-2075775" y="1145408"/>
            <a:chExt cx="4070242" cy="2685815"/>
          </a:xfrm>
        </p:grpSpPr>
        <p:sp>
          <p:nvSpPr>
            <p:cNvPr id="12" name="Rectangle 11">
              <a:extLst>
                <a:ext uri="{FF2B5EF4-FFF2-40B4-BE49-F238E27FC236}">
                  <a16:creationId xmlns:a16="http://schemas.microsoft.com/office/drawing/2014/main" id="{2E615341-516C-E911-03B1-F7487D6871FF}"/>
                </a:ext>
              </a:extLst>
            </p:cNvPr>
            <p:cNvSpPr/>
            <p:nvPr/>
          </p:nvSpPr>
          <p:spPr>
            <a:xfrm>
              <a:off x="56360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7980DE64-9D5D-FBF2-E094-D6362E98DE3B}"/>
                </a:ext>
              </a:extLst>
            </p:cNvPr>
            <p:cNvSpPr txBox="1"/>
            <p:nvPr/>
          </p:nvSpPr>
          <p:spPr>
            <a:xfrm>
              <a:off x="-2075775" y="3258880"/>
              <a:ext cx="1430859"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Physics</a:t>
              </a:r>
              <a:endParaRPr lang="en-gb" sz="1600" b="1" kern="1200" dirty="0">
                <a:latin typeface="Gadugi" panose="020B0502040204020203" pitchFamily="34" charset="0"/>
                <a:ea typeface="Gadugi" panose="020B0502040204020203" pitchFamily="34" charset="0"/>
              </a:endParaRPr>
            </a:p>
          </p:txBody>
        </p:sp>
      </p:grpSp>
      <p:grpSp>
        <p:nvGrpSpPr>
          <p:cNvPr id="14" name="Group 13">
            <a:extLst>
              <a:ext uri="{FF2B5EF4-FFF2-40B4-BE49-F238E27FC236}">
                <a16:creationId xmlns:a16="http://schemas.microsoft.com/office/drawing/2014/main" id="{9362CC88-6318-E099-030B-55D712077E44}"/>
              </a:ext>
            </a:extLst>
          </p:cNvPr>
          <p:cNvGrpSpPr/>
          <p:nvPr/>
        </p:nvGrpSpPr>
        <p:grpSpPr>
          <a:xfrm>
            <a:off x="6773161" y="392315"/>
            <a:ext cx="3992904" cy="2685815"/>
            <a:chOff x="2244868" y="1145408"/>
            <a:chExt cx="3992904" cy="2685815"/>
          </a:xfrm>
        </p:grpSpPr>
        <p:sp>
          <p:nvSpPr>
            <p:cNvPr id="15" name="Rectangle 14">
              <a:extLst>
                <a:ext uri="{FF2B5EF4-FFF2-40B4-BE49-F238E27FC236}">
                  <a16:creationId xmlns:a16="http://schemas.microsoft.com/office/drawing/2014/main" id="{EE861B46-3E8F-2F3C-BA8A-80986FAE3893}"/>
                </a:ext>
              </a:extLst>
            </p:cNvPr>
            <p:cNvSpPr/>
            <p:nvPr/>
          </p:nvSpPr>
          <p:spPr>
            <a:xfrm>
              <a:off x="224486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6" name="TextBox 15">
              <a:extLst>
                <a:ext uri="{FF2B5EF4-FFF2-40B4-BE49-F238E27FC236}">
                  <a16:creationId xmlns:a16="http://schemas.microsoft.com/office/drawing/2014/main" id="{C87B12F0-742C-57D1-FA7E-FA11FEAAAF07}"/>
                </a:ext>
              </a:extLst>
            </p:cNvPr>
            <p:cNvSpPr txBox="1"/>
            <p:nvPr/>
          </p:nvSpPr>
          <p:spPr>
            <a:xfrm>
              <a:off x="5072907" y="3258880"/>
              <a:ext cx="1164865"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Chemistry</a:t>
              </a:r>
            </a:p>
          </p:txBody>
        </p:sp>
      </p:grpSp>
      <p:grpSp>
        <p:nvGrpSpPr>
          <p:cNvPr id="17" name="Group 16">
            <a:extLst>
              <a:ext uri="{FF2B5EF4-FFF2-40B4-BE49-F238E27FC236}">
                <a16:creationId xmlns:a16="http://schemas.microsoft.com/office/drawing/2014/main" id="{05D358E4-6DFD-EAF2-20C7-1EAEE40C123E}"/>
              </a:ext>
            </a:extLst>
          </p:cNvPr>
          <p:cNvGrpSpPr/>
          <p:nvPr/>
        </p:nvGrpSpPr>
        <p:grpSpPr>
          <a:xfrm>
            <a:off x="5342302" y="6235401"/>
            <a:ext cx="1430859" cy="286172"/>
            <a:chOff x="3926128" y="1145408"/>
            <a:chExt cx="1430859" cy="572343"/>
          </a:xfrm>
        </p:grpSpPr>
        <p:sp>
          <p:nvSpPr>
            <p:cNvPr id="18" name="Rectangle 17">
              <a:extLst>
                <a:ext uri="{FF2B5EF4-FFF2-40B4-BE49-F238E27FC236}">
                  <a16:creationId xmlns:a16="http://schemas.microsoft.com/office/drawing/2014/main" id="{D930FA63-C7FC-7358-2F8F-E0A4AD1F2E2A}"/>
                </a:ext>
              </a:extLst>
            </p:cNvPr>
            <p:cNvSpPr/>
            <p:nvPr/>
          </p:nvSpPr>
          <p:spPr>
            <a:xfrm>
              <a:off x="392612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TextBox 18">
              <a:extLst>
                <a:ext uri="{FF2B5EF4-FFF2-40B4-BE49-F238E27FC236}">
                  <a16:creationId xmlns:a16="http://schemas.microsoft.com/office/drawing/2014/main" id="{1C96CDB8-399D-A127-0E91-3459FAB50CA1}"/>
                </a:ext>
              </a:extLst>
            </p:cNvPr>
            <p:cNvSpPr txBox="1"/>
            <p:nvPr/>
          </p:nvSpPr>
          <p:spPr>
            <a:xfrm>
              <a:off x="3926128" y="1145408"/>
              <a:ext cx="1430859"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Biology</a:t>
              </a:r>
            </a:p>
          </p:txBody>
        </p:sp>
      </p:grpSp>
      <p:sp>
        <p:nvSpPr>
          <p:cNvPr id="2" name="Content Placeholder 2">
            <a:extLst>
              <a:ext uri="{FF2B5EF4-FFF2-40B4-BE49-F238E27FC236}">
                <a16:creationId xmlns:a16="http://schemas.microsoft.com/office/drawing/2014/main" id="{8A32E8CE-84D6-E57F-F00A-4AEC27F840F2}"/>
              </a:ext>
            </a:extLst>
          </p:cNvPr>
          <p:cNvSpPr>
            <a:spLocks noGrp="1"/>
          </p:cNvSpPr>
          <p:nvPr>
            <p:ph idx="1"/>
          </p:nvPr>
        </p:nvSpPr>
        <p:spPr>
          <a:xfrm>
            <a:off x="384895" y="4908426"/>
            <a:ext cx="2724053" cy="1726290"/>
          </a:xfrm>
          <a:solidFill>
            <a:srgbClr val="FAC95A"/>
          </a:solidFill>
          <a:ln>
            <a:solidFill>
              <a:schemeClr val="tx1"/>
            </a:solidFill>
          </a:ln>
        </p:spPr>
        <p:txBody>
          <a:bodyPr>
            <a:noAutofit/>
          </a:bodyPr>
          <a:lstStyle/>
          <a:p>
            <a:r>
              <a:rPr lang="en-GB" sz="1800" dirty="0">
                <a:latin typeface="Gadugi" panose="020B0502040204020203" pitchFamily="34" charset="0"/>
                <a:ea typeface="Gadugi" panose="020B0502040204020203" pitchFamily="34" charset="0"/>
              </a:rPr>
              <a:t>Can you put the science disciplines into the correct category?</a:t>
            </a:r>
          </a:p>
          <a:p>
            <a:r>
              <a:rPr lang="en-GB" sz="1800" dirty="0">
                <a:latin typeface="Gadugi" panose="020B0502040204020203" pitchFamily="34" charset="0"/>
                <a:ea typeface="Gadugi" panose="020B0502040204020203" pitchFamily="34" charset="0"/>
              </a:rPr>
              <a:t>Some may be in more than one. </a:t>
            </a:r>
          </a:p>
        </p:txBody>
      </p:sp>
    </p:spTree>
    <p:extLst>
      <p:ext uri="{BB962C8B-B14F-4D97-AF65-F5344CB8AC3E}">
        <p14:creationId xmlns:p14="http://schemas.microsoft.com/office/powerpoint/2010/main" val="202375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D83AA68-4950-677A-34E2-642EC93008A3}"/>
              </a:ext>
            </a:extLst>
          </p:cNvPr>
          <p:cNvSpPr/>
          <p:nvPr/>
        </p:nvSpPr>
        <p:spPr>
          <a:xfrm>
            <a:off x="1348596" y="336427"/>
            <a:ext cx="5653754" cy="457199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adugi" panose="020B0502040204020203" pitchFamily="34" charset="0"/>
              <a:ea typeface="Gadugi" panose="020B0502040204020203" pitchFamily="34" charset="0"/>
            </a:endParaRPr>
          </a:p>
        </p:txBody>
      </p:sp>
      <p:sp>
        <p:nvSpPr>
          <p:cNvPr id="9" name="Oval 8">
            <a:extLst>
              <a:ext uri="{FF2B5EF4-FFF2-40B4-BE49-F238E27FC236}">
                <a16:creationId xmlns:a16="http://schemas.microsoft.com/office/drawing/2014/main" id="{902D4285-F89E-F8E6-6C37-9B6D9CF679F9}"/>
              </a:ext>
            </a:extLst>
          </p:cNvPr>
          <p:cNvSpPr/>
          <p:nvPr/>
        </p:nvSpPr>
        <p:spPr>
          <a:xfrm>
            <a:off x="4948112" y="336427"/>
            <a:ext cx="5895292" cy="457199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adugi" panose="020B0502040204020203" pitchFamily="34" charset="0"/>
              <a:ea typeface="Gadugi" panose="020B0502040204020203" pitchFamily="34" charset="0"/>
            </a:endParaRPr>
          </a:p>
        </p:txBody>
      </p:sp>
      <p:sp>
        <p:nvSpPr>
          <p:cNvPr id="10" name="Oval 9">
            <a:extLst>
              <a:ext uri="{FF2B5EF4-FFF2-40B4-BE49-F238E27FC236}">
                <a16:creationId xmlns:a16="http://schemas.microsoft.com/office/drawing/2014/main" id="{8F9FA9E6-3B4C-90B2-DADE-9007285FB2EF}"/>
              </a:ext>
            </a:extLst>
          </p:cNvPr>
          <p:cNvSpPr/>
          <p:nvPr/>
        </p:nvSpPr>
        <p:spPr>
          <a:xfrm>
            <a:off x="3338135" y="2320506"/>
            <a:ext cx="5274190" cy="420106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adugi" panose="020B0502040204020203" pitchFamily="34" charset="0"/>
              <a:ea typeface="Gadugi" panose="020B0502040204020203" pitchFamily="34" charset="0"/>
            </a:endParaRPr>
          </a:p>
        </p:txBody>
      </p:sp>
      <p:grpSp>
        <p:nvGrpSpPr>
          <p:cNvPr id="11" name="Group 10">
            <a:extLst>
              <a:ext uri="{FF2B5EF4-FFF2-40B4-BE49-F238E27FC236}">
                <a16:creationId xmlns:a16="http://schemas.microsoft.com/office/drawing/2014/main" id="{B1A83A84-9C17-1427-21EF-52109C629C3C}"/>
              </a:ext>
            </a:extLst>
          </p:cNvPr>
          <p:cNvGrpSpPr/>
          <p:nvPr/>
        </p:nvGrpSpPr>
        <p:grpSpPr>
          <a:xfrm>
            <a:off x="1107058" y="392315"/>
            <a:ext cx="4070242" cy="2685815"/>
            <a:chOff x="-2075775" y="1145408"/>
            <a:chExt cx="4070242" cy="2685815"/>
          </a:xfrm>
        </p:grpSpPr>
        <p:sp>
          <p:nvSpPr>
            <p:cNvPr id="12" name="Rectangle 11">
              <a:extLst>
                <a:ext uri="{FF2B5EF4-FFF2-40B4-BE49-F238E27FC236}">
                  <a16:creationId xmlns:a16="http://schemas.microsoft.com/office/drawing/2014/main" id="{2E615341-516C-E911-03B1-F7487D6871FF}"/>
                </a:ext>
              </a:extLst>
            </p:cNvPr>
            <p:cNvSpPr/>
            <p:nvPr/>
          </p:nvSpPr>
          <p:spPr>
            <a:xfrm>
              <a:off x="56360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Gadugi" panose="020B0502040204020203" pitchFamily="34" charset="0"/>
                <a:ea typeface="Gadugi" panose="020B0502040204020203" pitchFamily="34" charset="0"/>
              </a:endParaRPr>
            </a:p>
          </p:txBody>
        </p:sp>
        <p:sp>
          <p:nvSpPr>
            <p:cNvPr id="13" name="TextBox 12">
              <a:extLst>
                <a:ext uri="{FF2B5EF4-FFF2-40B4-BE49-F238E27FC236}">
                  <a16:creationId xmlns:a16="http://schemas.microsoft.com/office/drawing/2014/main" id="{7980DE64-9D5D-FBF2-E094-D6362E98DE3B}"/>
                </a:ext>
              </a:extLst>
            </p:cNvPr>
            <p:cNvSpPr txBox="1"/>
            <p:nvPr/>
          </p:nvSpPr>
          <p:spPr>
            <a:xfrm>
              <a:off x="-2075775" y="3258880"/>
              <a:ext cx="1430859"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Physics</a:t>
              </a:r>
              <a:endParaRPr lang="en-gb" sz="1600" b="1" kern="1200" dirty="0">
                <a:latin typeface="Gadugi" panose="020B0502040204020203" pitchFamily="34" charset="0"/>
                <a:ea typeface="Gadugi" panose="020B0502040204020203" pitchFamily="34" charset="0"/>
              </a:endParaRPr>
            </a:p>
          </p:txBody>
        </p:sp>
      </p:grpSp>
      <p:grpSp>
        <p:nvGrpSpPr>
          <p:cNvPr id="14" name="Group 13">
            <a:extLst>
              <a:ext uri="{FF2B5EF4-FFF2-40B4-BE49-F238E27FC236}">
                <a16:creationId xmlns:a16="http://schemas.microsoft.com/office/drawing/2014/main" id="{9362CC88-6318-E099-030B-55D712077E44}"/>
              </a:ext>
            </a:extLst>
          </p:cNvPr>
          <p:cNvGrpSpPr/>
          <p:nvPr/>
        </p:nvGrpSpPr>
        <p:grpSpPr>
          <a:xfrm>
            <a:off x="6773161" y="357809"/>
            <a:ext cx="3992904" cy="2685815"/>
            <a:chOff x="2244868" y="1145408"/>
            <a:chExt cx="3992904" cy="2685815"/>
          </a:xfrm>
        </p:grpSpPr>
        <p:sp>
          <p:nvSpPr>
            <p:cNvPr id="15" name="Rectangle 14">
              <a:extLst>
                <a:ext uri="{FF2B5EF4-FFF2-40B4-BE49-F238E27FC236}">
                  <a16:creationId xmlns:a16="http://schemas.microsoft.com/office/drawing/2014/main" id="{EE861B46-3E8F-2F3C-BA8A-80986FAE3893}"/>
                </a:ext>
              </a:extLst>
            </p:cNvPr>
            <p:cNvSpPr/>
            <p:nvPr/>
          </p:nvSpPr>
          <p:spPr>
            <a:xfrm>
              <a:off x="224486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Gadugi" panose="020B0502040204020203" pitchFamily="34" charset="0"/>
                <a:ea typeface="Gadugi" panose="020B0502040204020203" pitchFamily="34" charset="0"/>
              </a:endParaRPr>
            </a:p>
          </p:txBody>
        </p:sp>
        <p:sp>
          <p:nvSpPr>
            <p:cNvPr id="16" name="TextBox 15">
              <a:extLst>
                <a:ext uri="{FF2B5EF4-FFF2-40B4-BE49-F238E27FC236}">
                  <a16:creationId xmlns:a16="http://schemas.microsoft.com/office/drawing/2014/main" id="{C87B12F0-742C-57D1-FA7E-FA11FEAAAF07}"/>
                </a:ext>
              </a:extLst>
            </p:cNvPr>
            <p:cNvSpPr txBox="1"/>
            <p:nvPr/>
          </p:nvSpPr>
          <p:spPr>
            <a:xfrm>
              <a:off x="5072907" y="3258880"/>
              <a:ext cx="1164865"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Chemistry</a:t>
              </a:r>
            </a:p>
          </p:txBody>
        </p:sp>
      </p:grpSp>
      <p:grpSp>
        <p:nvGrpSpPr>
          <p:cNvPr id="17" name="Group 16">
            <a:extLst>
              <a:ext uri="{FF2B5EF4-FFF2-40B4-BE49-F238E27FC236}">
                <a16:creationId xmlns:a16="http://schemas.microsoft.com/office/drawing/2014/main" id="{05D358E4-6DFD-EAF2-20C7-1EAEE40C123E}"/>
              </a:ext>
            </a:extLst>
          </p:cNvPr>
          <p:cNvGrpSpPr/>
          <p:nvPr/>
        </p:nvGrpSpPr>
        <p:grpSpPr>
          <a:xfrm>
            <a:off x="5342302" y="6235401"/>
            <a:ext cx="1430859" cy="286172"/>
            <a:chOff x="3926128" y="1145408"/>
            <a:chExt cx="1430859" cy="572343"/>
          </a:xfrm>
        </p:grpSpPr>
        <p:sp>
          <p:nvSpPr>
            <p:cNvPr id="18" name="Rectangle 17">
              <a:extLst>
                <a:ext uri="{FF2B5EF4-FFF2-40B4-BE49-F238E27FC236}">
                  <a16:creationId xmlns:a16="http://schemas.microsoft.com/office/drawing/2014/main" id="{D930FA63-C7FC-7358-2F8F-E0A4AD1F2E2A}"/>
                </a:ext>
              </a:extLst>
            </p:cNvPr>
            <p:cNvSpPr/>
            <p:nvPr/>
          </p:nvSpPr>
          <p:spPr>
            <a:xfrm>
              <a:off x="3926128" y="1145408"/>
              <a:ext cx="1430859" cy="5723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Gadugi" panose="020B0502040204020203" pitchFamily="34" charset="0"/>
                <a:ea typeface="Gadugi" panose="020B0502040204020203" pitchFamily="34" charset="0"/>
              </a:endParaRPr>
            </a:p>
          </p:txBody>
        </p:sp>
        <p:sp>
          <p:nvSpPr>
            <p:cNvPr id="19" name="TextBox 18">
              <a:extLst>
                <a:ext uri="{FF2B5EF4-FFF2-40B4-BE49-F238E27FC236}">
                  <a16:creationId xmlns:a16="http://schemas.microsoft.com/office/drawing/2014/main" id="{1C96CDB8-399D-A127-0E91-3459FAB50CA1}"/>
                </a:ext>
              </a:extLst>
            </p:cNvPr>
            <p:cNvSpPr txBox="1"/>
            <p:nvPr/>
          </p:nvSpPr>
          <p:spPr>
            <a:xfrm>
              <a:off x="3926128" y="1145408"/>
              <a:ext cx="1430859" cy="5723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cap="all"/>
              </a:pPr>
              <a:r>
                <a:rPr lang="en-gb" sz="1600" b="1" kern="1200" dirty="0">
                  <a:latin typeface="Gadugi" panose="020B0502040204020203" pitchFamily="34" charset="0"/>
                  <a:ea typeface="Gadugi" panose="020B0502040204020203" pitchFamily="34" charset="0"/>
                </a:rPr>
                <a:t>Biology</a:t>
              </a:r>
            </a:p>
          </p:txBody>
        </p:sp>
      </p:grpSp>
      <p:sp>
        <p:nvSpPr>
          <p:cNvPr id="2" name="Content Placeholder 2">
            <a:extLst>
              <a:ext uri="{FF2B5EF4-FFF2-40B4-BE49-F238E27FC236}">
                <a16:creationId xmlns:a16="http://schemas.microsoft.com/office/drawing/2014/main" id="{8A32E8CE-84D6-E57F-F00A-4AEC27F840F2}"/>
              </a:ext>
            </a:extLst>
          </p:cNvPr>
          <p:cNvSpPr>
            <a:spLocks noGrp="1"/>
          </p:cNvSpPr>
          <p:nvPr>
            <p:ph idx="1"/>
          </p:nvPr>
        </p:nvSpPr>
        <p:spPr>
          <a:xfrm>
            <a:off x="384895" y="4908426"/>
            <a:ext cx="2724053" cy="1604516"/>
          </a:xfrm>
          <a:solidFill>
            <a:srgbClr val="FAC95A"/>
          </a:solidFill>
          <a:ln>
            <a:solidFill>
              <a:schemeClr val="tx1"/>
            </a:solidFill>
          </a:ln>
        </p:spPr>
        <p:txBody>
          <a:bodyPr>
            <a:normAutofit/>
          </a:bodyPr>
          <a:lstStyle/>
          <a:p>
            <a:endParaRPr lang="en-GB" sz="2000" dirty="0">
              <a:latin typeface="Gadugi" panose="020B0502040204020203" pitchFamily="34" charset="0"/>
              <a:ea typeface="Gadugi" panose="020B0502040204020203" pitchFamily="34" charset="0"/>
            </a:endParaRPr>
          </a:p>
          <a:p>
            <a:r>
              <a:rPr lang="en-GB" sz="2400" dirty="0">
                <a:latin typeface="Gadugi" panose="020B0502040204020203" pitchFamily="34" charset="0"/>
                <a:ea typeface="Gadugi" panose="020B0502040204020203" pitchFamily="34" charset="0"/>
              </a:rPr>
              <a:t>Suggested answers.</a:t>
            </a:r>
          </a:p>
        </p:txBody>
      </p:sp>
      <p:sp>
        <p:nvSpPr>
          <p:cNvPr id="3" name="TextBox 2">
            <a:extLst>
              <a:ext uri="{FF2B5EF4-FFF2-40B4-BE49-F238E27FC236}">
                <a16:creationId xmlns:a16="http://schemas.microsoft.com/office/drawing/2014/main" id="{72F88465-C63F-1CE0-20AD-CB8F57648294}"/>
              </a:ext>
            </a:extLst>
          </p:cNvPr>
          <p:cNvSpPr txBox="1"/>
          <p:nvPr/>
        </p:nvSpPr>
        <p:spPr>
          <a:xfrm>
            <a:off x="2631057" y="1293962"/>
            <a:ext cx="2239716" cy="646331"/>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Astrophysics</a:t>
            </a:r>
          </a:p>
          <a:p>
            <a:r>
              <a:rPr lang="en-GB" dirty="0">
                <a:solidFill>
                  <a:srgbClr val="FF0000"/>
                </a:solidFill>
                <a:latin typeface="Gadugi" panose="020B0502040204020203" pitchFamily="34" charset="0"/>
                <a:ea typeface="Gadugi" panose="020B0502040204020203" pitchFamily="34" charset="0"/>
              </a:rPr>
              <a:t>Cosmology</a:t>
            </a:r>
          </a:p>
        </p:txBody>
      </p:sp>
      <p:sp>
        <p:nvSpPr>
          <p:cNvPr id="4" name="TextBox 3">
            <a:extLst>
              <a:ext uri="{FF2B5EF4-FFF2-40B4-BE49-F238E27FC236}">
                <a16:creationId xmlns:a16="http://schemas.microsoft.com/office/drawing/2014/main" id="{B1B20ED0-E6CD-DA89-D1B3-7C8C92D337DF}"/>
              </a:ext>
            </a:extLst>
          </p:cNvPr>
          <p:cNvSpPr txBox="1"/>
          <p:nvPr/>
        </p:nvSpPr>
        <p:spPr>
          <a:xfrm>
            <a:off x="3338135" y="3974215"/>
            <a:ext cx="2239716" cy="369332"/>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Astrobiology</a:t>
            </a:r>
          </a:p>
        </p:txBody>
      </p:sp>
      <p:sp>
        <p:nvSpPr>
          <p:cNvPr id="5" name="TextBox 4">
            <a:extLst>
              <a:ext uri="{FF2B5EF4-FFF2-40B4-BE49-F238E27FC236}">
                <a16:creationId xmlns:a16="http://schemas.microsoft.com/office/drawing/2014/main" id="{913C927E-F347-F22D-D1DB-1637C8AA3065}"/>
              </a:ext>
            </a:extLst>
          </p:cNvPr>
          <p:cNvSpPr txBox="1"/>
          <p:nvPr/>
        </p:nvSpPr>
        <p:spPr>
          <a:xfrm>
            <a:off x="5209338" y="4723760"/>
            <a:ext cx="2239716" cy="1200329"/>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Zoology</a:t>
            </a:r>
          </a:p>
          <a:p>
            <a:r>
              <a:rPr lang="en-GB" dirty="0">
                <a:solidFill>
                  <a:srgbClr val="FF0000"/>
                </a:solidFill>
                <a:latin typeface="Gadugi" panose="020B0502040204020203" pitchFamily="34" charset="0"/>
                <a:ea typeface="Gadugi" panose="020B0502040204020203" pitchFamily="34" charset="0"/>
              </a:rPr>
              <a:t>Microbiology</a:t>
            </a:r>
          </a:p>
          <a:p>
            <a:r>
              <a:rPr lang="en-GB" dirty="0">
                <a:solidFill>
                  <a:srgbClr val="FF0000"/>
                </a:solidFill>
                <a:latin typeface="Gadugi" panose="020B0502040204020203" pitchFamily="34" charset="0"/>
                <a:ea typeface="Gadugi" panose="020B0502040204020203" pitchFamily="34" charset="0"/>
              </a:rPr>
              <a:t>Botany</a:t>
            </a:r>
          </a:p>
          <a:p>
            <a:r>
              <a:rPr lang="en-GB" dirty="0">
                <a:solidFill>
                  <a:srgbClr val="FF0000"/>
                </a:solidFill>
                <a:latin typeface="Gadugi" panose="020B0502040204020203" pitchFamily="34" charset="0"/>
                <a:ea typeface="Gadugi" panose="020B0502040204020203" pitchFamily="34" charset="0"/>
              </a:rPr>
              <a:t>Ecology</a:t>
            </a:r>
          </a:p>
        </p:txBody>
      </p:sp>
      <p:sp>
        <p:nvSpPr>
          <p:cNvPr id="7" name="TextBox 6">
            <a:extLst>
              <a:ext uri="{FF2B5EF4-FFF2-40B4-BE49-F238E27FC236}">
                <a16:creationId xmlns:a16="http://schemas.microsoft.com/office/drawing/2014/main" id="{5A4B6693-6F7C-FC0F-FA71-2EE883A5451E}"/>
              </a:ext>
            </a:extLst>
          </p:cNvPr>
          <p:cNvSpPr txBox="1"/>
          <p:nvPr/>
        </p:nvSpPr>
        <p:spPr>
          <a:xfrm>
            <a:off x="6687480" y="3731721"/>
            <a:ext cx="2239716" cy="646331"/>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Medicine</a:t>
            </a:r>
          </a:p>
          <a:p>
            <a:r>
              <a:rPr lang="en-GB" dirty="0">
                <a:solidFill>
                  <a:srgbClr val="FF0000"/>
                </a:solidFill>
                <a:latin typeface="Gadugi" panose="020B0502040204020203" pitchFamily="34" charset="0"/>
                <a:ea typeface="Gadugi" panose="020B0502040204020203" pitchFamily="34" charset="0"/>
              </a:rPr>
              <a:t>Biochemistry</a:t>
            </a:r>
          </a:p>
        </p:txBody>
      </p:sp>
      <p:sp>
        <p:nvSpPr>
          <p:cNvPr id="8" name="TextBox 7">
            <a:extLst>
              <a:ext uri="{FF2B5EF4-FFF2-40B4-BE49-F238E27FC236}">
                <a16:creationId xmlns:a16="http://schemas.microsoft.com/office/drawing/2014/main" id="{E54983B7-90F5-5F3C-0A19-F561E84E7930}"/>
              </a:ext>
            </a:extLst>
          </p:cNvPr>
          <p:cNvSpPr txBox="1"/>
          <p:nvPr/>
        </p:nvSpPr>
        <p:spPr>
          <a:xfrm>
            <a:off x="5209338" y="1613937"/>
            <a:ext cx="2239716" cy="1200329"/>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Meteorology</a:t>
            </a:r>
          </a:p>
          <a:p>
            <a:r>
              <a:rPr lang="en-GB" dirty="0">
                <a:solidFill>
                  <a:srgbClr val="FF0000"/>
                </a:solidFill>
                <a:latin typeface="Gadugi" panose="020B0502040204020203" pitchFamily="34" charset="0"/>
                <a:ea typeface="Gadugi" panose="020B0502040204020203" pitchFamily="34" charset="0"/>
              </a:rPr>
              <a:t>Astronomy</a:t>
            </a:r>
          </a:p>
          <a:p>
            <a:r>
              <a:rPr lang="en-GB" dirty="0">
                <a:solidFill>
                  <a:srgbClr val="FF0000"/>
                </a:solidFill>
                <a:latin typeface="Gadugi" panose="020B0502040204020203" pitchFamily="34" charset="0"/>
                <a:ea typeface="Gadugi" panose="020B0502040204020203" pitchFamily="34" charset="0"/>
              </a:rPr>
              <a:t> </a:t>
            </a:r>
          </a:p>
          <a:p>
            <a:endParaRPr lang="en-GB" dirty="0">
              <a:solidFill>
                <a:srgbClr val="FF0000"/>
              </a:solidFill>
              <a:latin typeface="Gadugi" panose="020B0502040204020203" pitchFamily="34" charset="0"/>
              <a:ea typeface="Gadugi" panose="020B0502040204020203" pitchFamily="34" charset="0"/>
            </a:endParaRPr>
          </a:p>
        </p:txBody>
      </p:sp>
      <p:sp>
        <p:nvSpPr>
          <p:cNvPr id="20" name="TextBox 19">
            <a:extLst>
              <a:ext uri="{FF2B5EF4-FFF2-40B4-BE49-F238E27FC236}">
                <a16:creationId xmlns:a16="http://schemas.microsoft.com/office/drawing/2014/main" id="{7A72A4E8-A76E-D035-D058-15BE0B930915}"/>
              </a:ext>
            </a:extLst>
          </p:cNvPr>
          <p:cNvSpPr txBox="1"/>
          <p:nvPr/>
        </p:nvSpPr>
        <p:spPr>
          <a:xfrm>
            <a:off x="5257072" y="2520511"/>
            <a:ext cx="1745278" cy="646331"/>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Planetary sciences</a:t>
            </a:r>
          </a:p>
        </p:txBody>
      </p:sp>
      <p:sp>
        <p:nvSpPr>
          <p:cNvPr id="21" name="TextBox 20">
            <a:extLst>
              <a:ext uri="{FF2B5EF4-FFF2-40B4-BE49-F238E27FC236}">
                <a16:creationId xmlns:a16="http://schemas.microsoft.com/office/drawing/2014/main" id="{1FBFA012-ECD2-C68E-3C38-6AFFA6ACB2E9}"/>
              </a:ext>
            </a:extLst>
          </p:cNvPr>
          <p:cNvSpPr txBox="1"/>
          <p:nvPr/>
        </p:nvSpPr>
        <p:spPr>
          <a:xfrm>
            <a:off x="7895758" y="1364611"/>
            <a:ext cx="2239716" cy="646331"/>
          </a:xfrm>
          <a:prstGeom prst="rect">
            <a:avLst/>
          </a:prstGeom>
          <a:noFill/>
        </p:spPr>
        <p:txBody>
          <a:bodyPr wrap="square" rtlCol="0">
            <a:spAutoFit/>
          </a:bodyPr>
          <a:lstStyle/>
          <a:p>
            <a:r>
              <a:rPr lang="en-GB" dirty="0">
                <a:solidFill>
                  <a:srgbClr val="FF0000"/>
                </a:solidFill>
                <a:latin typeface="Gadugi" panose="020B0502040204020203" pitchFamily="34" charset="0"/>
                <a:ea typeface="Gadugi" panose="020B0502040204020203" pitchFamily="34" charset="0"/>
              </a:rPr>
              <a:t>Geology</a:t>
            </a:r>
          </a:p>
          <a:p>
            <a:r>
              <a:rPr lang="en-GB" dirty="0">
                <a:solidFill>
                  <a:srgbClr val="FF0000"/>
                </a:solidFill>
                <a:latin typeface="Gadugi" panose="020B0502040204020203" pitchFamily="34" charset="0"/>
                <a:ea typeface="Gadugi" panose="020B0502040204020203" pitchFamily="34" charset="0"/>
              </a:rPr>
              <a:t>Astrochemistry</a:t>
            </a:r>
          </a:p>
        </p:txBody>
      </p:sp>
    </p:spTree>
    <p:extLst>
      <p:ext uri="{BB962C8B-B14F-4D97-AF65-F5344CB8AC3E}">
        <p14:creationId xmlns:p14="http://schemas.microsoft.com/office/powerpoint/2010/main" val="89209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BA3B-8C1F-3644-4FE2-E702AC46CA96}"/>
              </a:ext>
            </a:extLst>
          </p:cNvPr>
          <p:cNvSpPr>
            <a:spLocks noGrp="1"/>
          </p:cNvSpPr>
          <p:nvPr>
            <p:ph type="title"/>
          </p:nvPr>
        </p:nvSpPr>
        <p:spPr/>
        <p:txBody>
          <a:bodyPr>
            <a:normAutofit/>
          </a:bodyPr>
          <a:lstStyle/>
          <a:p>
            <a:pPr algn="ctr"/>
            <a:r>
              <a:rPr lang="en-GB" sz="4400" dirty="0">
                <a:latin typeface="Gadugi" panose="020B0502040204020203" pitchFamily="34" charset="0"/>
                <a:ea typeface="Gadugi" panose="020B0502040204020203" pitchFamily="34" charset="0"/>
              </a:rPr>
              <a:t>Which careers are you interested in?</a:t>
            </a:r>
          </a:p>
        </p:txBody>
      </p:sp>
      <p:sp>
        <p:nvSpPr>
          <p:cNvPr id="3" name="Content Placeholder 2">
            <a:extLst>
              <a:ext uri="{FF2B5EF4-FFF2-40B4-BE49-F238E27FC236}">
                <a16:creationId xmlns:a16="http://schemas.microsoft.com/office/drawing/2014/main" id="{40676489-150D-B850-C43B-09695C36C9B2}"/>
              </a:ext>
            </a:extLst>
          </p:cNvPr>
          <p:cNvSpPr>
            <a:spLocks noGrp="1"/>
          </p:cNvSpPr>
          <p:nvPr>
            <p:ph idx="1"/>
          </p:nvPr>
        </p:nvSpPr>
        <p:spPr>
          <a:xfrm>
            <a:off x="1066800" y="2734574"/>
            <a:ext cx="10058400" cy="2650226"/>
          </a:xfrm>
          <a:solidFill>
            <a:srgbClr val="FAC95A"/>
          </a:solidFill>
          <a:ln>
            <a:solidFill>
              <a:schemeClr val="tx1"/>
            </a:solidFill>
          </a:ln>
        </p:spPr>
        <p:txBody>
          <a:bodyPr>
            <a:noAutofit/>
          </a:bodyPr>
          <a:lstStyle/>
          <a:p>
            <a:r>
              <a:rPr lang="en-GB" sz="3000" dirty="0">
                <a:latin typeface="Gadugi" panose="020B0502040204020203" pitchFamily="34" charset="0"/>
                <a:ea typeface="Gadugi" panose="020B0502040204020203" pitchFamily="34" charset="0"/>
              </a:rPr>
              <a:t>Answer the following questions and take a note of the letters associated with your answer.</a:t>
            </a:r>
          </a:p>
          <a:p>
            <a:r>
              <a:rPr lang="en-GB" sz="3000" dirty="0">
                <a:latin typeface="Gadugi" panose="020B0502040204020203" pitchFamily="34" charset="0"/>
                <a:ea typeface="Gadugi" panose="020B0502040204020203" pitchFamily="34" charset="0"/>
              </a:rPr>
              <a:t>Whichever letters you get the most of will tell you which space careers videos you might be interested in watching.</a:t>
            </a:r>
          </a:p>
        </p:txBody>
      </p:sp>
    </p:spTree>
    <p:extLst>
      <p:ext uri="{BB962C8B-B14F-4D97-AF65-F5344CB8AC3E}">
        <p14:creationId xmlns:p14="http://schemas.microsoft.com/office/powerpoint/2010/main" val="33582985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9139_TF78438558" id="{0BED6512-3D0D-4F75-AB59-5444160ED234}" vid="{29214CBE-E8BC-4FF0-A7D0-03F1D5557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abdfce-4b1b-4d2d-bfdc-4e2715bfdfcc}" enabled="0" method="" siteId="{4eabdfce-4b1b-4d2d-bfdc-4e2715bfdfcc}" removed="1"/>
</clbl:labelList>
</file>

<file path=docProps/app.xml><?xml version="1.0" encoding="utf-8"?>
<Properties xmlns="http://schemas.openxmlformats.org/officeDocument/2006/extended-properties" xmlns:vt="http://schemas.openxmlformats.org/officeDocument/2006/docPropsVTypes">
  <Template>{995DC585-377D-40BD-8614-2F34EFEAAA00}tf78438558_win32</Template>
  <TotalTime>6588</TotalTime>
  <Words>5185</Words>
  <Application>Microsoft Office PowerPoint</Application>
  <PresentationFormat>Widescreen</PresentationFormat>
  <Paragraphs>526</Paragraphs>
  <Slides>40</Slides>
  <Notes>0</Notes>
  <HiddenSlides>0</HiddenSlides>
  <MMClips>19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Century Gothic</vt:lpstr>
      <vt:lpstr>Corbel</vt:lpstr>
      <vt:lpstr>Gadugi</vt:lpstr>
      <vt:lpstr>Garamond</vt:lpstr>
      <vt:lpstr>SavonVTI</vt:lpstr>
      <vt:lpstr>Office Theme</vt:lpstr>
      <vt:lpstr>PowerPoint Presentation</vt:lpstr>
      <vt:lpstr>Why work in the UK space sector?</vt:lpstr>
      <vt:lpstr>PowerPoint Presentation</vt:lpstr>
      <vt:lpstr>PowerPoint Presentation</vt:lpstr>
      <vt:lpstr>Which subjects do you enjoy the most?  Can you link each subject to space careers?</vt:lpstr>
      <vt:lpstr>Jobs in the space sector include many disciplines of science.</vt:lpstr>
      <vt:lpstr>PowerPoint Presentation</vt:lpstr>
      <vt:lpstr>PowerPoint Presentation</vt:lpstr>
      <vt:lpstr>Which careers are you interested in?</vt:lpstr>
      <vt:lpstr>Which would you enjoy the most?</vt:lpstr>
      <vt:lpstr>Which would you enjoy the most?</vt:lpstr>
      <vt:lpstr>Do you enjoy working with?</vt:lpstr>
      <vt:lpstr>Which of these would you most like to do?</vt:lpstr>
      <vt:lpstr>What would you most like to do at 18?</vt:lpstr>
      <vt:lpstr>What letters did you get the most?</vt:lpstr>
      <vt:lpstr>Ben – Design Engineer</vt:lpstr>
      <vt:lpstr>Amar – Space Business Manager</vt:lpstr>
      <vt:lpstr>Loz – Space Artist</vt:lpstr>
      <vt:lpstr>Joanne – Space Lawyer</vt:lpstr>
      <vt:lpstr>Colin – Space Weather Expert</vt:lpstr>
      <vt:lpstr>Sarah – Research Fellow and Lecturer (astronomer)</vt:lpstr>
      <vt:lpstr>David – Space Education Manager</vt:lpstr>
      <vt:lpstr>Dhara – Space Expert</vt:lpstr>
      <vt:lpstr>Rochelle – Aerospace Medicine  Researcher</vt:lpstr>
      <vt:lpstr>Asha – Human Resourcing Advisor</vt:lpstr>
      <vt:lpstr>Angela – Manufacturing Process  Manager</vt:lpstr>
      <vt:lpstr>Elisa – Professor of Neuroscience</vt:lpstr>
      <vt:lpstr>Hannah – Planetary Scientist</vt:lpstr>
      <vt:lpstr>Flt Lt Greenwood – RAF  Lieutenant &amp; Space Command Liaison</vt:lpstr>
      <vt:lpstr>Melissa – Space Journalist</vt:lpstr>
      <vt:lpstr>Parthil – Mechanical Engineer</vt:lpstr>
      <vt:lpstr>Craig – Director of Investment</vt:lpstr>
      <vt:lpstr>Faye – Equipment Engineering  Manager</vt:lpstr>
      <vt:lpstr>Paul – Director of NSC Creative</vt:lpstr>
      <vt:lpstr>Further Find Your Space resources</vt:lpstr>
      <vt:lpstr>Would you like more information?</vt:lpstr>
      <vt:lpstr>Frequently asked questions</vt:lpstr>
      <vt:lpstr>Frequently asked 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dc:title>
  <dc:creator>Peter Wesson</dc:creator>
  <cp:lastModifiedBy>Grace Davis</cp:lastModifiedBy>
  <cp:revision>14</cp:revision>
  <cp:lastPrinted>2023-01-24T10:08:31Z</cp:lastPrinted>
  <dcterms:created xsi:type="dcterms:W3CDTF">2023-01-11T09:28:33Z</dcterms:created>
  <dcterms:modified xsi:type="dcterms:W3CDTF">2024-07-18T11:41:13Z</dcterms:modified>
</cp:coreProperties>
</file>